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4" r:id="rId3"/>
    <p:sldId id="345" r:id="rId4"/>
    <p:sldId id="347" r:id="rId5"/>
    <p:sldId id="348" r:id="rId6"/>
    <p:sldId id="349" r:id="rId7"/>
    <p:sldId id="350" r:id="rId8"/>
    <p:sldId id="353" r:id="rId9"/>
    <p:sldId id="355" r:id="rId10"/>
    <p:sldId id="356" r:id="rId11"/>
    <p:sldId id="357" r:id="rId12"/>
    <p:sldId id="3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  <a:srgbClr val="CCFF99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7" autoAdjust="0"/>
    <p:restoredTop sz="96866" autoAdjust="0"/>
  </p:normalViewPr>
  <p:slideViewPr>
    <p:cSldViewPr snapToGrid="0">
      <p:cViewPr varScale="1">
        <p:scale>
          <a:sx n="52" d="100"/>
          <a:sy n="52" d="100"/>
        </p:scale>
        <p:origin x="-58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D0A96-B2DD-44B5-B064-0D9BD62F55D0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0C5D6-EEF3-4488-B2C6-015EDBAA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1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B1-9AD8-421B-8B50-DD53F34F699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8A50-58ED-4F05-AA2E-DA9377C5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1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B1-9AD8-421B-8B50-DD53F34F699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8A50-58ED-4F05-AA2E-DA9377C5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1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B1-9AD8-421B-8B50-DD53F34F699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8A50-58ED-4F05-AA2E-DA9377C5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B1-9AD8-421B-8B50-DD53F34F699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8A50-58ED-4F05-AA2E-DA9377C5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0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B1-9AD8-421B-8B50-DD53F34F699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8A50-58ED-4F05-AA2E-DA9377C5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0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B1-9AD8-421B-8B50-DD53F34F699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8A50-58ED-4F05-AA2E-DA9377C5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2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B1-9AD8-421B-8B50-DD53F34F699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8A50-58ED-4F05-AA2E-DA9377C5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2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B1-9AD8-421B-8B50-DD53F34F699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8A50-58ED-4F05-AA2E-DA9377C5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2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B1-9AD8-421B-8B50-DD53F34F699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8A50-58ED-4F05-AA2E-DA9377C5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B1-9AD8-421B-8B50-DD53F34F699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8A50-58ED-4F05-AA2E-DA9377C5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3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B1-9AD8-421B-8B50-DD53F34F699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8A50-58ED-4F05-AA2E-DA9377C5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4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65B1-9AD8-421B-8B50-DD53F34F699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C8A50-58ED-4F05-AA2E-DA9377C5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7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6" Type="http://schemas.microsoft.com/office/2007/relationships/hdphoto" Target="../media/hdphoto1.wdp"/><Relationship Id="rId7" Type="http://schemas.openxmlformats.org/officeDocument/2006/relationships/image" Target="../media/image9.emf"/><Relationship Id="rId8" Type="http://schemas.openxmlformats.org/officeDocument/2006/relationships/image" Target="../media/image10.png"/><Relationship Id="rId9" Type="http://schemas.openxmlformats.org/officeDocument/2006/relationships/image" Target="../media/image11.emf"/><Relationship Id="rId10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image" Target="../media/image8.png"/><Relationship Id="rId13" Type="http://schemas.microsoft.com/office/2007/relationships/hdphoto" Target="../media/hdphoto1.wdp"/><Relationship Id="rId14" Type="http://schemas.openxmlformats.org/officeDocument/2006/relationships/image" Target="../media/image9.emf"/><Relationship Id="rId15" Type="http://schemas.openxmlformats.org/officeDocument/2006/relationships/image" Target="../media/image10.png"/><Relationship Id="rId1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png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0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7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emf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7" Type="http://schemas.openxmlformats.org/officeDocument/2006/relationships/image" Target="../media/image42.emf"/><Relationship Id="rId8" Type="http://schemas.openxmlformats.org/officeDocument/2006/relationships/image" Target="../media/image43.emf"/><Relationship Id="rId9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COD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125" y="5265522"/>
            <a:ext cx="19050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640" y="1152464"/>
            <a:ext cx="10078720" cy="2387600"/>
          </a:xfrm>
        </p:spPr>
        <p:txBody>
          <a:bodyPr anchor="ctr" anchorCtr="0">
            <a:normAutofit fontScale="90000"/>
          </a:bodyPr>
          <a:lstStyle/>
          <a:p>
            <a:r>
              <a:rPr lang="en-US" b="1" dirty="0" smtClean="0"/>
              <a:t>Genomic Technologies for studying 3D Genome Organization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174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David Gorkin, PhD</a:t>
            </a:r>
          </a:p>
          <a:p>
            <a:r>
              <a:rPr lang="en-US" dirty="0"/>
              <a:t>Laboratory of Dr. Bing Ren</a:t>
            </a:r>
          </a:p>
          <a:p>
            <a:r>
              <a:rPr lang="en-US" dirty="0"/>
              <a:t>University of California San Diego</a:t>
            </a:r>
          </a:p>
          <a:p>
            <a:r>
              <a:rPr lang="en-US" dirty="0"/>
              <a:t>Ludwig Institute for Cancer </a:t>
            </a:r>
            <a:r>
              <a:rPr lang="en-US" dirty="0" smtClean="0"/>
              <a:t>Research</a:t>
            </a:r>
          </a:p>
          <a:p>
            <a:endParaRPr lang="en-US" dirty="0"/>
          </a:p>
          <a:p>
            <a:r>
              <a:rPr lang="en-US" dirty="0" smtClean="0"/>
              <a:t>3D </a:t>
            </a:r>
            <a:r>
              <a:rPr lang="en-US" dirty="0"/>
              <a:t>Genome </a:t>
            </a:r>
            <a:r>
              <a:rPr lang="en-US" dirty="0" smtClean="0"/>
              <a:t>Organization and Chromatin Interactions Workshop</a:t>
            </a:r>
          </a:p>
          <a:p>
            <a:r>
              <a:rPr lang="en-US" dirty="0" smtClean="0"/>
              <a:t>ASHG 2017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423225"/>
            <a:ext cx="12192000" cy="548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7" y="3661151"/>
            <a:ext cx="2204116" cy="130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67" y="5180988"/>
            <a:ext cx="1285875" cy="1321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499" y="3702021"/>
            <a:ext cx="2176251" cy="12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7930"/>
          </a:xfrm>
        </p:spPr>
        <p:txBody>
          <a:bodyPr wrap="square" tIns="182880" bIns="182880" anchor="t" anchorCtr="0">
            <a:spAutoFit/>
          </a:bodyPr>
          <a:lstStyle/>
          <a:p>
            <a:r>
              <a:rPr lang="en-US" sz="3600" b="1" dirty="0" smtClean="0"/>
              <a:t>Topologically </a:t>
            </a:r>
            <a:r>
              <a:rPr lang="en-US" sz="3600" b="1" dirty="0"/>
              <a:t>Associating Domains (TADs</a:t>
            </a:r>
            <a:r>
              <a:rPr lang="en-US" sz="3600" b="1" dirty="0" smtClean="0"/>
              <a:t>) as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regulatory units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813066"/>
            <a:ext cx="12192000" cy="548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81024" y="989020"/>
            <a:ext cx="8092482" cy="5089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128589" y="6096431"/>
            <a:ext cx="16246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Lupiáñez et al.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Trends in Genetics. 2016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107" y="851904"/>
            <a:ext cx="3986756" cy="6006096"/>
            <a:chOff x="8382107" y="851904"/>
            <a:chExt cx="3986756" cy="6006096"/>
          </a:xfrm>
        </p:grpSpPr>
        <p:sp>
          <p:nvSpPr>
            <p:cNvPr id="49" name="Rectangle 48"/>
            <p:cNvSpPr/>
            <p:nvPr/>
          </p:nvSpPr>
          <p:spPr>
            <a:xfrm>
              <a:off x="10893115" y="6204153"/>
              <a:ext cx="14757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7F7F7F"/>
                  </a:solidFill>
                </a:rPr>
                <a:t>Nora et al. </a:t>
              </a:r>
              <a:r>
                <a:rPr lang="en-US" sz="1400" b="1" dirty="0" err="1" smtClean="0">
                  <a:solidFill>
                    <a:srgbClr val="7F7F7F"/>
                  </a:solidFill>
                </a:rPr>
                <a:t>Bioessays</a:t>
              </a:r>
              <a:r>
                <a:rPr lang="en-US" sz="1400" b="1" dirty="0" smtClean="0">
                  <a:solidFill>
                    <a:srgbClr val="7F7F7F"/>
                  </a:solidFill>
                </a:rPr>
                <a:t>. 2013</a:t>
              </a:r>
              <a:endParaRPr lang="en-US" sz="1400" b="1" dirty="0">
                <a:solidFill>
                  <a:srgbClr val="7F7F7F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382107" y="851904"/>
              <a:ext cx="3795122" cy="6006096"/>
              <a:chOff x="8382107" y="851904"/>
              <a:chExt cx="3795122" cy="6006096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>
                <a:lum bright="-20000" contrast="40000"/>
              </a:blip>
              <a:stretch>
                <a:fillRect/>
              </a:stretch>
            </p:blipFill>
            <p:spPr>
              <a:xfrm>
                <a:off x="8382107" y="1144291"/>
                <a:ext cx="1528873" cy="34485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>
                <a:lum bright="-20000" contrast="40000"/>
              </a:blip>
              <a:stretch>
                <a:fillRect/>
              </a:stretch>
            </p:blipFill>
            <p:spPr>
              <a:xfrm>
                <a:off x="10019582" y="1248974"/>
                <a:ext cx="2018255" cy="3463002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8629124" y="910420"/>
                <a:ext cx="10086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u="sng" dirty="0" smtClean="0"/>
                  <a:t>H3K9me3</a:t>
                </a:r>
                <a:endParaRPr lang="en-US" sz="1600" b="1" u="sng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0373094" y="851904"/>
                <a:ext cx="17239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 smtClean="0"/>
                  <a:t>Lamin</a:t>
                </a:r>
                <a:r>
                  <a:rPr lang="en-US" sz="1600" b="1" dirty="0" smtClean="0"/>
                  <a:t>-Associated </a:t>
                </a:r>
              </a:p>
              <a:p>
                <a:pPr algn="ctr"/>
                <a:r>
                  <a:rPr lang="en-US" sz="1600" b="1" u="sng" dirty="0" smtClean="0"/>
                  <a:t>Domains (LADs)</a:t>
                </a:r>
                <a:endParaRPr lang="en-US" sz="1600" b="1" u="sng" dirty="0"/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>
                <a:lum/>
              </a:blip>
              <a:stretch>
                <a:fillRect/>
              </a:stretch>
            </p:blipFill>
            <p:spPr>
              <a:xfrm>
                <a:off x="8709300" y="4934752"/>
                <a:ext cx="2280078" cy="1923248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8788154" y="4658390"/>
                <a:ext cx="12314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 smtClean="0"/>
                  <a:t>H3K27me3</a:t>
                </a:r>
                <a:endParaRPr lang="en-US" sz="1600" b="1" u="sng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0989378" y="4624672"/>
                <a:ext cx="11878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400" b="1" dirty="0" smtClean="0">
                    <a:solidFill>
                      <a:srgbClr val="7F7F7F"/>
                    </a:solidFill>
                  </a:rPr>
                  <a:t>Dixon et al. Nature. 2013</a:t>
                </a:r>
                <a:endParaRPr lang="en-US" sz="1400" b="1" dirty="0">
                  <a:solidFill>
                    <a:srgbClr val="7F7F7F"/>
                  </a:solidFill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53460" y="6162680"/>
            <a:ext cx="6904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TADs constrain Enhancer-Promoter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TADs divide the genome functional units that are often co-regulated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857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68" y="1323474"/>
            <a:ext cx="11073063" cy="482942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3D Genome is Integral to genome function &amp; gene regulation.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b="1" dirty="0" smtClean="0"/>
              <a:t>Proximity ligation has given rise a series of genomic technologies to assay 3D genome organization.</a:t>
            </a:r>
          </a:p>
          <a:p>
            <a:pPr lvl="1"/>
            <a:r>
              <a:rPr lang="en-US" sz="2800" dirty="0" smtClean="0"/>
              <a:t>Differ in scope, scale, and resolution.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b="1" dirty="0" smtClean="0"/>
              <a:t>Key discovery: The interphase genome is organized into TADs</a:t>
            </a:r>
          </a:p>
          <a:p>
            <a:pPr lvl="1"/>
            <a:r>
              <a:rPr lang="en-US" sz="2800" dirty="0" smtClean="0"/>
              <a:t>Important to consider TADs when thinking about the consequences of structural and non-coding mutations (or variants).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7930"/>
          </a:xfrm>
        </p:spPr>
        <p:txBody>
          <a:bodyPr wrap="square" tIns="182880" bIns="182880" anchor="t" anchorCtr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13066"/>
            <a:ext cx="12192000" cy="548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6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7930"/>
          </a:xfrm>
        </p:spPr>
        <p:txBody>
          <a:bodyPr wrap="square" tIns="182880" bIns="182880" anchor="t" anchorCtr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13066"/>
            <a:ext cx="12192000" cy="548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3879" y="959008"/>
            <a:ext cx="2472536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Ren Group</a:t>
            </a:r>
          </a:p>
          <a:p>
            <a:r>
              <a:rPr lang="en-US" sz="2000" b="1" dirty="0" smtClean="0"/>
              <a:t>Dr. Bing Ren</a:t>
            </a:r>
            <a:endParaRPr lang="en-US" sz="2000" b="1" dirty="0"/>
          </a:p>
          <a:p>
            <a:r>
              <a:rPr lang="en-US" sz="2000" b="1" dirty="0" smtClean="0"/>
              <a:t>Yunjiang Qiu</a:t>
            </a:r>
            <a:endParaRPr lang="en-US" sz="2000" b="1" dirty="0"/>
          </a:p>
          <a:p>
            <a:r>
              <a:rPr lang="en-US" sz="2000" dirty="0" smtClean="0"/>
              <a:t>Dr. Anthony Schmitt</a:t>
            </a:r>
          </a:p>
          <a:p>
            <a:r>
              <a:rPr lang="en-US" sz="2000" dirty="0" smtClean="0"/>
              <a:t>Dr. </a:t>
            </a:r>
            <a:r>
              <a:rPr lang="en-US" sz="2000" dirty="0" err="1" smtClean="0"/>
              <a:t>Inkyung</a:t>
            </a:r>
            <a:r>
              <a:rPr lang="en-US" sz="2000" dirty="0" smtClean="0"/>
              <a:t> Jung</a:t>
            </a:r>
          </a:p>
          <a:p>
            <a:r>
              <a:rPr lang="en-US" sz="2000" dirty="0"/>
              <a:t>Dr. </a:t>
            </a:r>
            <a:r>
              <a:rPr lang="en-US" sz="2000" dirty="0" err="1"/>
              <a:t>Siddarth</a:t>
            </a:r>
            <a:r>
              <a:rPr lang="en-US" sz="2000" dirty="0"/>
              <a:t> </a:t>
            </a:r>
            <a:r>
              <a:rPr lang="en-US" sz="2000" dirty="0" err="1" smtClean="0"/>
              <a:t>Selvaraj</a:t>
            </a:r>
            <a:endParaRPr lang="en-US" sz="2000" dirty="0" smtClean="0"/>
          </a:p>
          <a:p>
            <a:r>
              <a:rPr lang="en-US" sz="2000" dirty="0" smtClean="0"/>
              <a:t>Dr. Jesse Dixon</a:t>
            </a:r>
          </a:p>
          <a:p>
            <a:r>
              <a:rPr lang="en-US" sz="2000" dirty="0"/>
              <a:t>Dr. Bin </a:t>
            </a:r>
            <a:r>
              <a:rPr lang="en-US" sz="2000" dirty="0" smtClean="0"/>
              <a:t>Li</a:t>
            </a:r>
          </a:p>
          <a:p>
            <a:r>
              <a:rPr lang="en-US" sz="2000" dirty="0"/>
              <a:t>Ah Young </a:t>
            </a:r>
            <a:r>
              <a:rPr lang="en-US" sz="2000" dirty="0" smtClean="0"/>
              <a:t>Lee</a:t>
            </a:r>
          </a:p>
          <a:p>
            <a:r>
              <a:rPr lang="en-US" sz="2000" dirty="0" smtClean="0"/>
              <a:t>Zhen Ye</a:t>
            </a:r>
          </a:p>
          <a:p>
            <a:r>
              <a:rPr lang="en-US" sz="2000" dirty="0" smtClean="0"/>
              <a:t>Samantha </a:t>
            </a:r>
            <a:r>
              <a:rPr lang="en-US" sz="2000" dirty="0" err="1" smtClean="0"/>
              <a:t>Kuan</a:t>
            </a:r>
            <a:endParaRPr lang="en-US" sz="2000" dirty="0"/>
          </a:p>
          <a:p>
            <a:endParaRPr lang="en-US" dirty="0" smtClean="0"/>
          </a:p>
          <a:p>
            <a:r>
              <a:rPr lang="en-US" sz="2400" b="1" u="sng" dirty="0"/>
              <a:t>1KG </a:t>
            </a:r>
            <a:r>
              <a:rPr lang="en-US" sz="2400" b="1" u="sng" dirty="0" smtClean="0"/>
              <a:t>Collaborators</a:t>
            </a:r>
          </a:p>
          <a:p>
            <a:r>
              <a:rPr lang="en-US" dirty="0" smtClean="0"/>
              <a:t>Dr. Charles Lee</a:t>
            </a:r>
          </a:p>
          <a:p>
            <a:r>
              <a:rPr lang="en-US" dirty="0" smtClean="0"/>
              <a:t>Dr. Jonathan Sebat</a:t>
            </a:r>
          </a:p>
          <a:p>
            <a:r>
              <a:rPr lang="en-US" dirty="0" smtClean="0"/>
              <a:t>Dr. Amina Noor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620" y="959008"/>
            <a:ext cx="319512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ENCODE: San Diego Data Production Group </a:t>
            </a:r>
          </a:p>
          <a:p>
            <a:r>
              <a:rPr lang="en-US" sz="2000" b="1" dirty="0"/>
              <a:t>Dr. Bing Ren</a:t>
            </a:r>
          </a:p>
          <a:p>
            <a:r>
              <a:rPr lang="en-US" sz="2000" dirty="0"/>
              <a:t>Dr. Joe Ecker</a:t>
            </a:r>
          </a:p>
          <a:p>
            <a:r>
              <a:rPr lang="en-US" sz="2000" dirty="0"/>
              <a:t>Dr. Len </a:t>
            </a:r>
            <a:r>
              <a:rPr lang="en-US" sz="2000" dirty="0" err="1"/>
              <a:t>Penacchio</a:t>
            </a:r>
            <a:endParaRPr lang="en-US" sz="2000" dirty="0"/>
          </a:p>
          <a:p>
            <a:r>
              <a:rPr lang="en-US" sz="2000" dirty="0"/>
              <a:t>Dr. Axel </a:t>
            </a:r>
            <a:r>
              <a:rPr lang="en-US" sz="2000" dirty="0" err="1"/>
              <a:t>Visel</a:t>
            </a:r>
            <a:endParaRPr lang="en-US" sz="2000" dirty="0"/>
          </a:p>
          <a:p>
            <a:r>
              <a:rPr lang="en-US" sz="2000" dirty="0"/>
              <a:t>Dr. Wei </a:t>
            </a:r>
            <a:r>
              <a:rPr lang="en-US" sz="2000" dirty="0" smtClean="0"/>
              <a:t>Wang</a:t>
            </a:r>
          </a:p>
          <a:p>
            <a:endParaRPr lang="en-US" sz="2400" dirty="0"/>
          </a:p>
          <a:p>
            <a:r>
              <a:rPr lang="en-US" sz="2400" b="1" u="sng" dirty="0" smtClean="0"/>
              <a:t>4DN: San </a:t>
            </a:r>
            <a:r>
              <a:rPr lang="en-US" sz="2400" b="1" u="sng" dirty="0"/>
              <a:t>Diego 4D </a:t>
            </a:r>
            <a:r>
              <a:rPr lang="en-US" sz="2400" b="1" u="sng" dirty="0" err="1"/>
              <a:t>Nucleome</a:t>
            </a:r>
            <a:r>
              <a:rPr lang="en-US" sz="2400" b="1" u="sng" dirty="0"/>
              <a:t> </a:t>
            </a:r>
            <a:r>
              <a:rPr lang="en-US" sz="2400" b="1" u="sng" dirty="0" smtClean="0"/>
              <a:t>Center</a:t>
            </a:r>
          </a:p>
          <a:p>
            <a:r>
              <a:rPr lang="en-US" sz="2000" b="1" dirty="0" smtClean="0"/>
              <a:t>Dr. Bing Ren</a:t>
            </a:r>
            <a:endParaRPr lang="en-US" sz="2000" b="1" dirty="0"/>
          </a:p>
          <a:p>
            <a:r>
              <a:rPr lang="en-US" sz="2000" dirty="0" smtClean="0"/>
              <a:t>Dr. </a:t>
            </a:r>
            <a:r>
              <a:rPr lang="en-US" sz="2000" dirty="0" err="1" smtClean="0"/>
              <a:t>Cornelis</a:t>
            </a:r>
            <a:r>
              <a:rPr lang="en-US" sz="2000" dirty="0" smtClean="0"/>
              <a:t> </a:t>
            </a:r>
            <a:r>
              <a:rPr lang="en-US" sz="2000" dirty="0" err="1" smtClean="0"/>
              <a:t>Murre</a:t>
            </a:r>
            <a:endParaRPr lang="en-US" sz="2000" dirty="0" smtClean="0"/>
          </a:p>
          <a:p>
            <a:r>
              <a:rPr lang="en-US" sz="2000" dirty="0" smtClean="0"/>
              <a:t>Dr. Ana Pombo</a:t>
            </a:r>
          </a:p>
          <a:p>
            <a:r>
              <a:rPr lang="en-US" sz="2000" dirty="0" smtClean="0"/>
              <a:t>Dr. Olga </a:t>
            </a:r>
            <a:r>
              <a:rPr lang="en-US" sz="2000" dirty="0" err="1" smtClean="0"/>
              <a:t>Dudko</a:t>
            </a:r>
            <a:endParaRPr lang="en-US" sz="2000" dirty="0" smtClean="0"/>
          </a:p>
          <a:p>
            <a:r>
              <a:rPr lang="en-US" sz="2000" dirty="0" smtClean="0"/>
              <a:t>Dr. Mario </a:t>
            </a:r>
            <a:r>
              <a:rPr lang="en-US" sz="2000" dirty="0" err="1" smtClean="0"/>
              <a:t>Nicodemi</a:t>
            </a:r>
            <a:endParaRPr lang="en-US" sz="2000" dirty="0" smtClean="0"/>
          </a:p>
          <a:p>
            <a:r>
              <a:rPr lang="en-US" sz="2000" dirty="0" smtClean="0"/>
              <a:t>Dr. </a:t>
            </a:r>
            <a:r>
              <a:rPr lang="en-US" sz="2000" dirty="0"/>
              <a:t>M</a:t>
            </a:r>
            <a:r>
              <a:rPr lang="en-US" sz="2000" dirty="0" smtClean="0"/>
              <a:t>ing Hu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04" y="1144928"/>
            <a:ext cx="5956984" cy="3969689"/>
          </a:xfrm>
          <a:prstGeom prst="rect">
            <a:avLst/>
          </a:prstGeom>
        </p:spPr>
      </p:pic>
      <p:pic>
        <p:nvPicPr>
          <p:cNvPr id="9" name="Picture 2" descr="ENCOD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04" y="5433609"/>
            <a:ext cx="1673033" cy="101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816" y="5440299"/>
            <a:ext cx="1870262" cy="10548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078" y="5243619"/>
            <a:ext cx="893254" cy="9180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4078" y="6253394"/>
            <a:ext cx="2422810" cy="4560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52507" y="5478037"/>
            <a:ext cx="132249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Kozuka Mincho Pro H" panose="02020A00000000000000" pitchFamily="18" charset="-128"/>
                <a:ea typeface="Kozuka Mincho Pro H" panose="02020A00000000000000" pitchFamily="18" charset="-128"/>
                <a:cs typeface="Abadi MT Condensed Extra Bold"/>
              </a:rPr>
              <a:t>A.P. </a:t>
            </a:r>
            <a:r>
              <a:rPr lang="en-US" sz="1200" dirty="0" smtClean="0">
                <a:solidFill>
                  <a:schemeClr val="tx1"/>
                </a:solidFill>
                <a:latin typeface="Kozuka Mincho Pro H" panose="02020A00000000000000" pitchFamily="18" charset="-128"/>
                <a:ea typeface="Kozuka Mincho Pro H" panose="02020A00000000000000" pitchFamily="18" charset="-128"/>
                <a:cs typeface="Abadi MT Condensed Extra Bold"/>
              </a:rPr>
              <a:t>Giannini</a:t>
            </a:r>
            <a:r>
              <a:rPr lang="en-US" sz="1200" dirty="0">
                <a:solidFill>
                  <a:schemeClr val="tx1"/>
                </a:solidFill>
                <a:latin typeface="Kozuka Mincho Pro H" panose="02020A00000000000000" pitchFamily="18" charset="-128"/>
                <a:ea typeface="Kozuka Mincho Pro H" panose="02020A00000000000000" pitchFamily="18" charset="-128"/>
                <a:cs typeface="Abadi MT Condensed Extra Bold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Kozuka Mincho Pro H" panose="02020A00000000000000" pitchFamily="18" charset="-128"/>
                <a:ea typeface="Kozuka Mincho Pro H" panose="02020A00000000000000" pitchFamily="18" charset="-128"/>
                <a:cs typeface="Abadi MT Condensed Extra Bold"/>
              </a:rPr>
              <a:t>Foundation</a:t>
            </a:r>
            <a:endParaRPr lang="en-US" sz="1200" dirty="0">
              <a:solidFill>
                <a:schemeClr val="tx1"/>
              </a:solidFill>
              <a:latin typeface="Kozuka Mincho Pro H" panose="02020A00000000000000" pitchFamily="18" charset="-128"/>
              <a:ea typeface="Kozuka Mincho Pro H" panose="02020A00000000000000" pitchFamily="18" charset="-128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404407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7930"/>
          </a:xfrm>
        </p:spPr>
        <p:txBody>
          <a:bodyPr wrap="square" tIns="182880" bIns="182880" anchor="t" anchorCtr="0">
            <a:spAutoFit/>
          </a:bodyPr>
          <a:lstStyle/>
          <a:p>
            <a:r>
              <a:rPr lang="en-US" sz="3600" b="1" dirty="0" smtClean="0"/>
              <a:t>3D Genome Organization is Integral to 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Genome Function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 flipH="1">
            <a:off x="224185" y="1142591"/>
            <a:ext cx="2010636" cy="1622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339685" y="1265358"/>
            <a:ext cx="9450062" cy="863018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740457" y="1748713"/>
            <a:ext cx="731520" cy="70701"/>
          </a:xfrm>
          <a:custGeom>
            <a:avLst/>
            <a:gdLst>
              <a:gd name="connsiteX0" fmla="*/ 731520 w 731520"/>
              <a:gd name="connsiteY0" fmla="*/ 0 h 70701"/>
              <a:gd name="connsiteX1" fmla="*/ 313509 w 731520"/>
              <a:gd name="connsiteY1" fmla="*/ 69669 h 70701"/>
              <a:gd name="connsiteX2" fmla="*/ 0 w 731520"/>
              <a:gd name="connsiteY2" fmla="*/ 43543 h 70701"/>
              <a:gd name="connsiteX3" fmla="*/ 0 w 731520"/>
              <a:gd name="connsiteY3" fmla="*/ 43543 h 7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70701">
                <a:moveTo>
                  <a:pt x="731520" y="0"/>
                </a:moveTo>
                <a:cubicBezTo>
                  <a:pt x="583474" y="31206"/>
                  <a:pt x="435429" y="62412"/>
                  <a:pt x="313509" y="69669"/>
                </a:cubicBezTo>
                <a:cubicBezTo>
                  <a:pt x="191589" y="76926"/>
                  <a:pt x="0" y="43543"/>
                  <a:pt x="0" y="43543"/>
                </a:cubicBezTo>
                <a:lnTo>
                  <a:pt x="0" y="43543"/>
                </a:lnTo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39685" y="1111150"/>
            <a:ext cx="9350784" cy="383333"/>
            <a:chOff x="6238958" y="3200400"/>
            <a:chExt cx="1469547" cy="3657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238958" y="3383280"/>
              <a:ext cx="146954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238958" y="3200400"/>
              <a:ext cx="0" cy="3657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708505" y="3200400"/>
              <a:ext cx="0" cy="3657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124319" y="947754"/>
            <a:ext cx="1912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~2 Meters!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813066"/>
            <a:ext cx="12192000" cy="548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966682" y="2166212"/>
            <a:ext cx="10723787" cy="1703943"/>
            <a:chOff x="966682" y="2230010"/>
            <a:chExt cx="10723787" cy="170394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lum contrast="20000"/>
            </a:blip>
            <a:stretch>
              <a:fillRect/>
            </a:stretch>
          </p:blipFill>
          <p:spPr>
            <a:xfrm>
              <a:off x="966682" y="2784481"/>
              <a:ext cx="1115628" cy="110062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235692" y="3378541"/>
              <a:ext cx="531294" cy="209338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488" y="2236656"/>
              <a:ext cx="2088981" cy="1697297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038020" y="3064358"/>
              <a:ext cx="509738" cy="470905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16200000">
              <a:off x="2182352" y="2988084"/>
              <a:ext cx="0" cy="914400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229503" y="2456853"/>
              <a:ext cx="0" cy="457200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>
              <a:off x="9418597" y="3170964"/>
              <a:ext cx="0" cy="548640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6523965" y="2230010"/>
              <a:ext cx="2609690" cy="1623887"/>
              <a:chOff x="5065794" y="5018941"/>
              <a:chExt cx="2874349" cy="1788572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>
                <a:lum contrast="20000"/>
              </a:blip>
              <a:stretch>
                <a:fillRect/>
              </a:stretch>
            </p:blipFill>
            <p:spPr>
              <a:xfrm>
                <a:off x="5121037" y="5018941"/>
                <a:ext cx="2819106" cy="1760625"/>
              </a:xfrm>
              <a:prstGeom prst="rect">
                <a:avLst/>
              </a:prstGeom>
              <a:ln w="19050">
                <a:solidFill>
                  <a:srgbClr val="000000"/>
                </a:solidFill>
              </a:ln>
            </p:spPr>
          </p:pic>
          <p:cxnSp>
            <p:nvCxnSpPr>
              <p:cNvPr id="36" name="Straight Arrow Connector 35"/>
              <p:cNvCxnSpPr/>
              <p:nvPr/>
            </p:nvCxnSpPr>
            <p:spPr>
              <a:xfrm>
                <a:off x="5701472" y="5944687"/>
                <a:ext cx="189360" cy="1830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5065794" y="5612633"/>
                <a:ext cx="967886" cy="338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Enhancer</a:t>
                </a:r>
                <a:endParaRPr lang="en-US" sz="1400" b="1" dirty="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>
                <a:off x="6838506" y="5977443"/>
                <a:ext cx="180080" cy="2245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6929945" y="5637644"/>
                <a:ext cx="986035" cy="338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P</a:t>
                </a:r>
                <a:r>
                  <a:rPr lang="en-US" sz="1400" b="1" dirty="0" smtClean="0"/>
                  <a:t>romoter</a:t>
                </a:r>
                <a:endParaRPr lang="en-US" sz="14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234353" y="6468523"/>
                <a:ext cx="1398970" cy="338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 Gene ON</a:t>
                </a:r>
                <a:endParaRPr lang="en-US" sz="1400" b="1" dirty="0"/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5672" y="6456566"/>
                <a:ext cx="266700" cy="266700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>
              <a:lum contrast="20000"/>
            </a:blip>
            <a:stretch>
              <a:fillRect/>
            </a:stretch>
          </p:blipFill>
          <p:spPr>
            <a:xfrm flipH="1">
              <a:off x="2708623" y="2686816"/>
              <a:ext cx="3401125" cy="114170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10" name="Rectangle 109"/>
            <p:cNvSpPr/>
            <p:nvPr/>
          </p:nvSpPr>
          <p:spPr>
            <a:xfrm>
              <a:off x="5065071" y="3087008"/>
              <a:ext cx="431333" cy="431333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16200000">
              <a:off x="6026375" y="2942364"/>
              <a:ext cx="0" cy="1005840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270080" y="4022986"/>
            <a:ext cx="3637742" cy="2863346"/>
            <a:chOff x="4173226" y="3966039"/>
            <a:chExt cx="3637742" cy="2863346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0">
              <a:lum bright="-20000" contrast="40000"/>
            </a:blip>
            <a:stretch>
              <a:fillRect/>
            </a:stretch>
          </p:blipFill>
          <p:spPr>
            <a:xfrm>
              <a:off x="4173226" y="4277076"/>
              <a:ext cx="3637742" cy="2260631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109" name="TextBox 108"/>
            <p:cNvSpPr txBox="1"/>
            <p:nvPr/>
          </p:nvSpPr>
          <p:spPr>
            <a:xfrm>
              <a:off x="5178865" y="3966039"/>
              <a:ext cx="1626462" cy="352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DNA Replication</a:t>
              </a:r>
              <a:endParaRPr lang="en-US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173226" y="6552386"/>
              <a:ext cx="1769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Pope et al., Nature. 2014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63193" y="4022986"/>
            <a:ext cx="3426554" cy="2863346"/>
            <a:chOff x="8144791" y="3966039"/>
            <a:chExt cx="3426554" cy="2863346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1">
              <a:lum bright="-20000" contrast="40000"/>
            </a:blip>
            <a:stretch>
              <a:fillRect/>
            </a:stretch>
          </p:blipFill>
          <p:spPr>
            <a:xfrm>
              <a:off x="8144791" y="4277076"/>
              <a:ext cx="3426554" cy="2292903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112" name="TextBox 111"/>
            <p:cNvSpPr txBox="1"/>
            <p:nvPr/>
          </p:nvSpPr>
          <p:spPr>
            <a:xfrm>
              <a:off x="9275719" y="3966039"/>
              <a:ext cx="1164697" cy="352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DNA repair</a:t>
              </a:r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144791" y="6552386"/>
              <a:ext cx="27299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Misteli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&amp; </a:t>
              </a:r>
              <a:r>
                <a:rPr lang="en-US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Soutoglou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Mol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Cell Biol. 2009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9911" y="4022986"/>
            <a:ext cx="3464797" cy="2863346"/>
            <a:chOff x="481405" y="3966039"/>
            <a:chExt cx="3464797" cy="2863346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2">
              <a:lum bright="-20000" contrast="40000"/>
            </a:blip>
            <a:stretch>
              <a:fillRect/>
            </a:stretch>
          </p:blipFill>
          <p:spPr>
            <a:xfrm>
              <a:off x="481405" y="4277076"/>
              <a:ext cx="3464797" cy="2275310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111" name="TextBox 110"/>
            <p:cNvSpPr txBox="1"/>
            <p:nvPr/>
          </p:nvSpPr>
          <p:spPr>
            <a:xfrm>
              <a:off x="897041" y="3966039"/>
              <a:ext cx="2633523" cy="352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X-chromosome inactivation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81405" y="6552386"/>
              <a:ext cx="1996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Engreitz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et al., Science. 2013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84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7930"/>
          </a:xfrm>
        </p:spPr>
        <p:txBody>
          <a:bodyPr wrap="square" tIns="182880" bIns="182880" anchor="t" anchorCtr="0">
            <a:spAutoFit/>
          </a:bodyPr>
          <a:lstStyle/>
          <a:p>
            <a:r>
              <a:rPr lang="en-US" sz="3600" b="1" dirty="0" smtClean="0"/>
              <a:t>3D Genome Organization and 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Disease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13066"/>
            <a:ext cx="12192000" cy="548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353844" y="3203645"/>
            <a:ext cx="5604652" cy="3247183"/>
            <a:chOff x="6353844" y="3203645"/>
            <a:chExt cx="5604652" cy="3247183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>
              <a:lum bright="-20000" contrast="40000"/>
            </a:blip>
            <a:stretch>
              <a:fillRect/>
            </a:stretch>
          </p:blipFill>
          <p:spPr>
            <a:xfrm>
              <a:off x="6353844" y="3203645"/>
              <a:ext cx="5363506" cy="1115624"/>
            </a:xfrm>
            <a:prstGeom prst="rect">
              <a:avLst/>
            </a:prstGeom>
          </p:spPr>
        </p:pic>
        <p:sp>
          <p:nvSpPr>
            <p:cNvPr id="58" name="Oval 57"/>
            <p:cNvSpPr/>
            <p:nvPr/>
          </p:nvSpPr>
          <p:spPr>
            <a:xfrm flipH="1" flipV="1">
              <a:off x="7237011" y="3701098"/>
              <a:ext cx="131620" cy="32905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92162" y="4529822"/>
              <a:ext cx="3153080" cy="159293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07403" y="4543505"/>
              <a:ext cx="2251093" cy="157924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64" name="Rectangle 63"/>
            <p:cNvSpPr/>
            <p:nvPr/>
          </p:nvSpPr>
          <p:spPr>
            <a:xfrm>
              <a:off x="6384473" y="6173829"/>
              <a:ext cx="17790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Lettice et al., PNAS. 2002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663750" y="6173829"/>
              <a:ext cx="22199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Sagai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 et al., 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Development. 2005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84473" y="2357774"/>
            <a:ext cx="5135875" cy="643699"/>
            <a:chOff x="6384473" y="2357774"/>
            <a:chExt cx="5135875" cy="643699"/>
          </a:xfrm>
        </p:grpSpPr>
        <p:sp>
          <p:nvSpPr>
            <p:cNvPr id="16" name="Rectangle 15"/>
            <p:cNvSpPr/>
            <p:nvPr/>
          </p:nvSpPr>
          <p:spPr>
            <a:xfrm>
              <a:off x="6391297" y="2357774"/>
              <a:ext cx="1954669" cy="6436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>
              <a:off x="7635509" y="2606051"/>
              <a:ext cx="3884839" cy="395422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384473" y="2735818"/>
              <a:ext cx="0" cy="26517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966994" y="2722171"/>
              <a:ext cx="2553354" cy="24374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4324" y="3049756"/>
            <a:ext cx="5868536" cy="3753567"/>
            <a:chOff x="54324" y="3049756"/>
            <a:chExt cx="5868536" cy="3753567"/>
          </a:xfrm>
        </p:grpSpPr>
        <p:grpSp>
          <p:nvGrpSpPr>
            <p:cNvPr id="72" name="Group 71"/>
            <p:cNvGrpSpPr/>
            <p:nvPr/>
          </p:nvGrpSpPr>
          <p:grpSpPr>
            <a:xfrm>
              <a:off x="264950" y="3363095"/>
              <a:ext cx="2605903" cy="922384"/>
              <a:chOff x="-218987" y="3482528"/>
              <a:chExt cx="2950555" cy="1044376"/>
            </a:xfrm>
          </p:grpSpPr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5">
                <a:lum contrast="20000"/>
              </a:blip>
              <a:stretch>
                <a:fillRect/>
              </a:stretch>
            </p:blipFill>
            <p:spPr>
              <a:xfrm>
                <a:off x="111289" y="3508208"/>
                <a:ext cx="2620279" cy="101869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83" name="TextBox 82"/>
              <p:cNvSpPr txBox="1"/>
              <p:nvPr/>
            </p:nvSpPr>
            <p:spPr>
              <a:xfrm rot="16200000">
                <a:off x="-465102" y="3843314"/>
                <a:ext cx="840713" cy="348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Normal</a:t>
                </a:r>
                <a:endParaRPr lang="en-US" sz="1400" b="1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8080" y="3482528"/>
                <a:ext cx="1062145" cy="287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/>
                  <a:t>Gene </a:t>
                </a:r>
                <a:r>
                  <a:rPr lang="en-US" sz="1050" b="1" dirty="0"/>
                  <a:t>OFF      </a:t>
                </a:r>
                <a:endParaRPr lang="en-US" sz="1000" b="1" dirty="0"/>
              </a:p>
            </p:txBody>
          </p:sp>
          <p:sp>
            <p:nvSpPr>
              <p:cNvPr id="85" name="&quot;No&quot; Symbol 84"/>
              <p:cNvSpPr/>
              <p:nvPr/>
            </p:nvSpPr>
            <p:spPr>
              <a:xfrm>
                <a:off x="800614" y="3580645"/>
                <a:ext cx="129693" cy="129693"/>
              </a:xfrm>
              <a:prstGeom prst="noSmoking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4324" y="4237499"/>
              <a:ext cx="2805156" cy="1407180"/>
              <a:chOff x="-417620" y="4522025"/>
              <a:chExt cx="3176161" cy="1593289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6">
                <a:lum contrast="20000"/>
              </a:blip>
              <a:stretch>
                <a:fillRect/>
              </a:stretch>
            </p:blipFill>
            <p:spPr>
              <a:xfrm>
                <a:off x="151139" y="4662668"/>
                <a:ext cx="2607402" cy="131200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79" name="TextBox 78"/>
              <p:cNvSpPr txBox="1"/>
              <p:nvPr/>
            </p:nvSpPr>
            <p:spPr>
              <a:xfrm rot="16200000">
                <a:off x="-918055" y="5022460"/>
                <a:ext cx="1593289" cy="59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Pathogenic </a:t>
                </a:r>
              </a:p>
              <a:p>
                <a:pPr algn="ctr"/>
                <a:r>
                  <a:rPr lang="en-US" sz="1400" b="1" dirty="0" smtClean="0"/>
                  <a:t>Rearrangements</a:t>
                </a:r>
                <a:endParaRPr lang="en-US" sz="14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7930" y="4635866"/>
                <a:ext cx="1020401" cy="287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Gene ON       </a:t>
                </a:r>
                <a:endParaRPr lang="en-US" sz="1000" b="1" dirty="0"/>
              </a:p>
            </p:txBody>
          </p:sp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879" y="4722709"/>
                <a:ext cx="145793" cy="145793"/>
              </a:xfrm>
              <a:prstGeom prst="rect">
                <a:avLst/>
              </a:prstGeom>
            </p:spPr>
          </p:pic>
        </p:grpSp>
        <p:sp>
          <p:nvSpPr>
            <p:cNvPr id="76" name="Cross 75"/>
            <p:cNvSpPr/>
            <p:nvPr/>
          </p:nvSpPr>
          <p:spPr>
            <a:xfrm rot="2700000">
              <a:off x="1632482" y="3732095"/>
              <a:ext cx="238253" cy="238253"/>
            </a:xfrm>
            <a:prstGeom prst="plus">
              <a:avLst>
                <a:gd name="adj" fmla="val 3928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1751608" y="3945052"/>
              <a:ext cx="0" cy="48455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635159" y="3049756"/>
              <a:ext cx="21458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/>
                <a:t>Congenital Malformations</a:t>
              </a:r>
              <a:endParaRPr lang="en-US" sz="1400" b="1" u="sng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6647" y="6341658"/>
              <a:ext cx="18800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Lupiáñez et al. Cell. 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2015;</a:t>
              </a:r>
            </a:p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Franke et al., Nature. 2016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>
              <a:lum contrast="20000"/>
            </a:blip>
            <a:stretch>
              <a:fillRect/>
            </a:stretch>
          </p:blipFill>
          <p:spPr>
            <a:xfrm>
              <a:off x="647208" y="5473473"/>
              <a:ext cx="728042" cy="76091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67571" y="5474930"/>
              <a:ext cx="661897" cy="759453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 rot="16200000">
              <a:off x="2179031" y="4614624"/>
              <a:ext cx="21579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P</a:t>
              </a:r>
              <a:r>
                <a:rPr lang="en-US" sz="1400" b="1" dirty="0" smtClean="0"/>
                <a:t>athogenic </a:t>
              </a:r>
            </a:p>
            <a:p>
              <a:pPr algn="ctr"/>
              <a:r>
                <a:rPr lang="en-US" sz="1400" b="1" dirty="0" smtClean="0"/>
                <a:t>Methylation or </a:t>
              </a:r>
            </a:p>
            <a:p>
              <a:pPr algn="ctr"/>
              <a:r>
                <a:rPr lang="en-US" sz="1400" b="1" dirty="0" smtClean="0"/>
                <a:t>Microdeletions</a:t>
              </a:r>
              <a:endParaRPr lang="en-US" sz="1400" b="1" dirty="0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>
              <a:lum contrast="20000"/>
            </a:blip>
            <a:stretch>
              <a:fillRect/>
            </a:stretch>
          </p:blipFill>
          <p:spPr>
            <a:xfrm>
              <a:off x="3605408" y="3387786"/>
              <a:ext cx="2317452" cy="90096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88" name="&quot;No&quot; Symbol 87"/>
            <p:cNvSpPr/>
            <p:nvPr/>
          </p:nvSpPr>
          <p:spPr>
            <a:xfrm>
              <a:off x="4593087" y="3432556"/>
              <a:ext cx="114704" cy="114704"/>
            </a:xfrm>
            <a:prstGeom prst="noSmoking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0">
              <a:lum contrast="20000"/>
            </a:blip>
            <a:stretch>
              <a:fillRect/>
            </a:stretch>
          </p:blipFill>
          <p:spPr>
            <a:xfrm>
              <a:off x="3597436" y="4360819"/>
              <a:ext cx="2325424" cy="12006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033" y="4388328"/>
              <a:ext cx="128944" cy="128944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3554939" y="3356247"/>
              <a:ext cx="1249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Oncogene OFF    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54531" y="4319269"/>
              <a:ext cx="1068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Oncogene ON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740175" y="3049756"/>
              <a:ext cx="2039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/>
                <a:t>Cancer</a:t>
              </a:r>
              <a:endParaRPr lang="en-US" sz="1400" b="1" u="sng" dirty="0"/>
            </a:p>
          </p:txBody>
        </p:sp>
        <p:sp>
          <p:nvSpPr>
            <p:cNvPr id="97" name="TextBox 96"/>
            <p:cNvSpPr txBox="1"/>
            <p:nvPr/>
          </p:nvSpPr>
          <p:spPr>
            <a:xfrm rot="16200000">
              <a:off x="3102205" y="3699412"/>
              <a:ext cx="7425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Normal</a:t>
              </a:r>
              <a:endParaRPr lang="en-US" sz="1400" b="1" dirty="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4655184" y="3724932"/>
              <a:ext cx="238587" cy="707411"/>
              <a:chOff x="1352844" y="3866352"/>
              <a:chExt cx="269764" cy="799850"/>
            </a:xfrm>
          </p:grpSpPr>
          <p:sp>
            <p:nvSpPr>
              <p:cNvPr id="90" name="Cross 89"/>
              <p:cNvSpPr/>
              <p:nvPr/>
            </p:nvSpPr>
            <p:spPr>
              <a:xfrm rot="2700000">
                <a:off x="1352844" y="3866352"/>
                <a:ext cx="269764" cy="269764"/>
              </a:xfrm>
              <a:prstGeom prst="plus">
                <a:avLst>
                  <a:gd name="adj" fmla="val 3928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91" name="Straight Arrow Connector 90"/>
              <p:cNvCxnSpPr/>
              <p:nvPr/>
            </p:nvCxnSpPr>
            <p:spPr>
              <a:xfrm>
                <a:off x="1487727" y="4118242"/>
                <a:ext cx="0" cy="5479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Rectangle 105"/>
            <p:cNvSpPr/>
            <p:nvPr/>
          </p:nvSpPr>
          <p:spPr>
            <a:xfrm>
              <a:off x="3532798" y="5511821"/>
              <a:ext cx="23222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Flavahan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et al. Nature. 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2015; </a:t>
              </a:r>
            </a:p>
            <a:p>
              <a:r>
                <a:rPr lang="en-US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Hnisz</a:t>
              </a: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et al. Science. 2016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2803" y="2560619"/>
            <a:ext cx="5585313" cy="440854"/>
            <a:chOff x="372803" y="2560619"/>
            <a:chExt cx="5585313" cy="440854"/>
          </a:xfrm>
        </p:grpSpPr>
        <p:sp>
          <p:nvSpPr>
            <p:cNvPr id="68" name="Rectangle 67"/>
            <p:cNvSpPr/>
            <p:nvPr/>
          </p:nvSpPr>
          <p:spPr>
            <a:xfrm>
              <a:off x="2978851" y="2560619"/>
              <a:ext cx="2979265" cy="4408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Triangle 69"/>
            <p:cNvSpPr/>
            <p:nvPr/>
          </p:nvSpPr>
          <p:spPr>
            <a:xfrm flipH="1">
              <a:off x="372803" y="2606051"/>
              <a:ext cx="2975774" cy="395422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>
              <a:stCxn id="70" idx="4"/>
            </p:cNvCxnSpPr>
            <p:nvPr/>
          </p:nvCxnSpPr>
          <p:spPr>
            <a:xfrm flipV="1">
              <a:off x="372803" y="2735852"/>
              <a:ext cx="2165699" cy="26562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5947484" y="2735852"/>
              <a:ext cx="0" cy="2655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796561" y="1124221"/>
            <a:ext cx="10723787" cy="1703943"/>
            <a:chOff x="966682" y="2230010"/>
            <a:chExt cx="10723787" cy="170394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>
              <a:lum contrast="20000"/>
            </a:blip>
            <a:stretch>
              <a:fillRect/>
            </a:stretch>
          </p:blipFill>
          <p:spPr>
            <a:xfrm>
              <a:off x="966682" y="2784481"/>
              <a:ext cx="1115628" cy="110062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235692" y="3378541"/>
              <a:ext cx="531294" cy="209338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488" y="2236656"/>
              <a:ext cx="2088981" cy="1697297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038020" y="3064358"/>
              <a:ext cx="509738" cy="470905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16200000">
              <a:off x="2182352" y="2988084"/>
              <a:ext cx="0" cy="914400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>
              <a:off x="9418597" y="3170964"/>
              <a:ext cx="0" cy="548640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6523965" y="2230010"/>
              <a:ext cx="2609690" cy="1623887"/>
              <a:chOff x="5065794" y="5018941"/>
              <a:chExt cx="2874349" cy="1788572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4">
                <a:lum contrast="20000"/>
              </a:blip>
              <a:stretch>
                <a:fillRect/>
              </a:stretch>
            </p:blipFill>
            <p:spPr>
              <a:xfrm>
                <a:off x="5121037" y="5018941"/>
                <a:ext cx="2819106" cy="1760625"/>
              </a:xfrm>
              <a:prstGeom prst="rect">
                <a:avLst/>
              </a:prstGeom>
              <a:ln w="19050">
                <a:solidFill>
                  <a:srgbClr val="000000"/>
                </a:solidFill>
              </a:ln>
            </p:spPr>
          </p:pic>
          <p:cxnSp>
            <p:nvCxnSpPr>
              <p:cNvPr id="36" name="Straight Arrow Connector 35"/>
              <p:cNvCxnSpPr/>
              <p:nvPr/>
            </p:nvCxnSpPr>
            <p:spPr>
              <a:xfrm>
                <a:off x="5701472" y="5944687"/>
                <a:ext cx="189360" cy="18308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5065794" y="5612633"/>
                <a:ext cx="967886" cy="338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Enhancer</a:t>
                </a:r>
                <a:endParaRPr lang="en-US" sz="1400" b="1" dirty="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>
                <a:off x="6838506" y="5977443"/>
                <a:ext cx="180080" cy="2245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6929945" y="5637644"/>
                <a:ext cx="986035" cy="338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P</a:t>
                </a:r>
                <a:r>
                  <a:rPr lang="en-US" sz="1400" b="1" dirty="0" smtClean="0"/>
                  <a:t>romoter</a:t>
                </a:r>
                <a:endParaRPr lang="en-US" sz="14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234353" y="6468523"/>
                <a:ext cx="1398970" cy="338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 Gene ON</a:t>
                </a:r>
                <a:endParaRPr lang="en-US" sz="1400" b="1" dirty="0"/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5672" y="6456566"/>
                <a:ext cx="266700" cy="266700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6">
              <a:lum contrast="20000"/>
            </a:blip>
            <a:stretch>
              <a:fillRect/>
            </a:stretch>
          </p:blipFill>
          <p:spPr>
            <a:xfrm flipH="1">
              <a:off x="2708623" y="2686816"/>
              <a:ext cx="3401125" cy="114170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10" name="Rectangle 109"/>
            <p:cNvSpPr/>
            <p:nvPr/>
          </p:nvSpPr>
          <p:spPr>
            <a:xfrm>
              <a:off x="5065071" y="3087008"/>
              <a:ext cx="431333" cy="431333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16200000">
              <a:off x="6026375" y="2942364"/>
              <a:ext cx="0" cy="1005840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067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7930"/>
          </a:xfrm>
        </p:spPr>
        <p:txBody>
          <a:bodyPr wrap="square" tIns="182880" bIns="182880" anchor="t" anchorCtr="0">
            <a:spAutoFit/>
          </a:bodyPr>
          <a:lstStyle/>
          <a:p>
            <a:r>
              <a:rPr lang="en-US" sz="3600" b="1" dirty="0" smtClean="0"/>
              <a:t>Using 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Proximity Ligation </a:t>
            </a:r>
            <a:r>
              <a:rPr lang="en-US" sz="3600" b="1" dirty="0" smtClean="0"/>
              <a:t>to Assay 3D Genome Organization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813066"/>
            <a:ext cx="12192000" cy="548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546961" y="1194390"/>
            <a:ext cx="2561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Figures adapted from: </a:t>
            </a:r>
          </a:p>
          <a:p>
            <a:pPr algn="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Rao et al., 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Cell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2014</a:t>
            </a:r>
          </a:p>
          <a:p>
            <a:pPr algn="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Gorkin et al. Cell Stem Cell 2013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414295" y="903222"/>
            <a:ext cx="1250552" cy="3630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989929" y="1121015"/>
            <a:ext cx="1348255" cy="3045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9663266" y="2157439"/>
            <a:ext cx="1951777" cy="131558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949121" y="1370841"/>
            <a:ext cx="2140092" cy="3241698"/>
            <a:chOff x="4167130" y="1297138"/>
            <a:chExt cx="2140092" cy="324169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lum bright="-20000" contrast="40000"/>
            </a:blip>
            <a:stretch>
              <a:fillRect/>
            </a:stretch>
          </p:blipFill>
          <p:spPr>
            <a:xfrm>
              <a:off x="4555783" y="1441893"/>
              <a:ext cx="1751439" cy="309694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167130" y="1297138"/>
              <a:ext cx="563566" cy="4331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319530" y="1297138"/>
              <a:ext cx="563566" cy="1928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74000" y="2821547"/>
              <a:ext cx="634244" cy="15098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182996" y="970084"/>
            <a:ext cx="3960451" cy="57739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5297364" y="6194324"/>
            <a:ext cx="6397651" cy="6091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lum bright="-20000" contrast="40000"/>
          </a:blip>
          <a:stretch>
            <a:fillRect/>
          </a:stretch>
        </p:blipFill>
        <p:spPr>
          <a:xfrm>
            <a:off x="7243556" y="4543419"/>
            <a:ext cx="2163475" cy="764451"/>
          </a:xfrm>
          <a:prstGeom prst="rect">
            <a:avLst/>
          </a:prstGeom>
        </p:spPr>
      </p:pic>
      <p:sp>
        <p:nvSpPr>
          <p:cNvPr id="58" name="Parallelogram 57"/>
          <p:cNvSpPr/>
          <p:nvPr/>
        </p:nvSpPr>
        <p:spPr>
          <a:xfrm flipH="1">
            <a:off x="8837571" y="5245928"/>
            <a:ext cx="1501324" cy="1047375"/>
          </a:xfrm>
          <a:prstGeom prst="parallelogram">
            <a:avLst>
              <a:gd name="adj" fmla="val 116805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arallelogram 62"/>
          <p:cNvSpPr/>
          <p:nvPr/>
        </p:nvSpPr>
        <p:spPr>
          <a:xfrm>
            <a:off x="6163523" y="5245928"/>
            <a:ext cx="1501324" cy="1047375"/>
          </a:xfrm>
          <a:prstGeom prst="parallelogram">
            <a:avLst>
              <a:gd name="adj" fmla="val 116805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9622832" y="927621"/>
            <a:ext cx="2485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Dekker et al., Science.2002</a:t>
            </a:r>
          </a:p>
        </p:txBody>
      </p:sp>
    </p:spTree>
    <p:extLst>
      <p:ext uri="{BB962C8B-B14F-4D97-AF65-F5344CB8AC3E}">
        <p14:creationId xmlns:p14="http://schemas.microsoft.com/office/powerpoint/2010/main" val="397776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7930"/>
          </a:xfrm>
        </p:spPr>
        <p:txBody>
          <a:bodyPr wrap="square" tIns="182880" bIns="182880" anchor="t" anchorCtr="0">
            <a:spAutoFit/>
          </a:bodyPr>
          <a:lstStyle/>
          <a:p>
            <a:r>
              <a:rPr lang="en-US" sz="3600" b="1" dirty="0" smtClean="0"/>
              <a:t>Many variations on the concept of 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Proximity Ligation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813066"/>
            <a:ext cx="12192000" cy="548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34353" y="6569882"/>
            <a:ext cx="5835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 adapted from Dekker, Marti-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Ronom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and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Mirny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Nat Rev Genet. 2013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76965" y="1440366"/>
            <a:ext cx="9938109" cy="1007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517" y="1134411"/>
            <a:ext cx="146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Crosslinking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29106" y="826635"/>
            <a:ext cx="2911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Restriction enzyme digest</a:t>
            </a:r>
          </a:p>
          <a:p>
            <a:pPr algn="ctr"/>
            <a:r>
              <a:rPr lang="en-US" sz="2000" b="1" dirty="0" smtClean="0"/>
              <a:t>(or other fragmentation)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15859" y="1134411"/>
            <a:ext cx="1024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Ligation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81922" y="1134411"/>
            <a:ext cx="1958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DNA purification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16773" y="3641753"/>
            <a:ext cx="11958454" cy="2245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9970" y="2836138"/>
            <a:ext cx="1872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3C</a:t>
            </a:r>
          </a:p>
          <a:p>
            <a:pPr algn="ctr"/>
            <a:r>
              <a:rPr lang="en-US" sz="2400" dirty="0" smtClean="0"/>
              <a:t>“one-vs-one”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46647" y="2836138"/>
            <a:ext cx="168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4C-seq</a:t>
            </a:r>
          </a:p>
          <a:p>
            <a:pPr algn="ctr"/>
            <a:r>
              <a:rPr lang="en-US" sz="2400" dirty="0" smtClean="0"/>
              <a:t>“one-vs-all”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895417" y="2836138"/>
            <a:ext cx="189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Capture C, 5C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17066" y="2836138"/>
            <a:ext cx="1453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Hi-C</a:t>
            </a:r>
          </a:p>
          <a:p>
            <a:pPr algn="ctr"/>
            <a:r>
              <a:rPr lang="en-US" sz="2400" dirty="0" smtClean="0"/>
              <a:t>“all-vs-all”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86303" y="5863513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PCR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633209" y="5863513"/>
            <a:ext cx="1516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Inverse PCR &amp;</a:t>
            </a:r>
          </a:p>
          <a:p>
            <a:pPr algn="ctr"/>
            <a:r>
              <a:rPr lang="en-US" b="1" dirty="0" smtClean="0"/>
              <a:t>sequencing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623803" y="5863513"/>
            <a:ext cx="2440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Target capture &amp; </a:t>
            </a:r>
            <a:r>
              <a:rPr lang="en-US" b="1" dirty="0" err="1" smtClean="0"/>
              <a:t>Seq</a:t>
            </a:r>
            <a:r>
              <a:rPr lang="en-US" b="1" dirty="0" smtClean="0"/>
              <a:t>,</a:t>
            </a:r>
          </a:p>
          <a:p>
            <a:pPr algn="ctr"/>
            <a:r>
              <a:rPr lang="en-US" b="1" dirty="0" smtClean="0"/>
              <a:t>Multiplexed LMA &amp; </a:t>
            </a:r>
            <a:r>
              <a:rPr lang="en-US" b="1" dirty="0" err="1" smtClean="0"/>
              <a:t>Seq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451871" y="2466806"/>
            <a:ext cx="2320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ChIA</a:t>
            </a:r>
            <a:r>
              <a:rPr lang="en-US" sz="2400" b="1" dirty="0"/>
              <a:t>-PET, 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HiChIP</a:t>
            </a:r>
            <a:r>
              <a:rPr lang="en-US" sz="2400" b="1" dirty="0"/>
              <a:t>, </a:t>
            </a:r>
            <a:r>
              <a:rPr lang="en-US" sz="2400" b="1" dirty="0" smtClean="0"/>
              <a:t>PLAC-</a:t>
            </a:r>
            <a:r>
              <a:rPr lang="en-US" sz="2400" b="1" dirty="0" err="1" smtClean="0"/>
              <a:t>seq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-281464" y="6197601"/>
            <a:ext cx="99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7972590" y="5863513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Sequencing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0304012" y="5863513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Sequencing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2"/>
          </p:cNvCxnSpPr>
          <p:nvPr/>
        </p:nvCxnSpPr>
        <p:spPr>
          <a:xfrm>
            <a:off x="499680" y="2983263"/>
            <a:ext cx="138823" cy="3402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262" y="2336932"/>
            <a:ext cx="940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Vantage</a:t>
            </a:r>
          </a:p>
          <a:p>
            <a:pPr algn="ctr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20879" y="2555865"/>
            <a:ext cx="64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615096" y="2897500"/>
            <a:ext cx="117868" cy="4142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33574" y="3205470"/>
            <a:ext cx="4427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“many-vs-many</a:t>
            </a:r>
            <a:r>
              <a:rPr lang="en-US" sz="2400" dirty="0" smtClean="0"/>
              <a:t>”, or “many vs all” 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186851" y="3287900"/>
            <a:ext cx="4297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62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7930"/>
          </a:xfrm>
        </p:spPr>
        <p:txBody>
          <a:bodyPr wrap="square" tIns="182880" bIns="182880" anchor="t" anchorCtr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4C-seq data</a:t>
            </a:r>
            <a:r>
              <a:rPr lang="en-US" sz="3600" b="1" dirty="0" smtClean="0"/>
              <a:t>: “one vs all”</a:t>
            </a:r>
            <a:endParaRPr lang="en-US" sz="3600" b="1" dirty="0"/>
          </a:p>
        </p:txBody>
      </p:sp>
      <p:sp>
        <p:nvSpPr>
          <p:cNvPr id="25" name="Rectangle 24"/>
          <p:cNvSpPr/>
          <p:nvPr/>
        </p:nvSpPr>
        <p:spPr>
          <a:xfrm>
            <a:off x="0" y="813066"/>
            <a:ext cx="12192000" cy="548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58433" y="2196227"/>
            <a:ext cx="11826571" cy="37293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8433" y="6550223"/>
            <a:ext cx="3232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Van de 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Werken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 Nat Methods. 2012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800729" y="1572555"/>
            <a:ext cx="484632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07152" y="1123244"/>
            <a:ext cx="15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Vantage Point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952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7930"/>
          </a:xfrm>
        </p:spPr>
        <p:txBody>
          <a:bodyPr wrap="square" tIns="182880" bIns="182880" anchor="t" anchorCtr="0">
            <a:spAutoFit/>
          </a:bodyPr>
          <a:lstStyle/>
          <a:p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-PET,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HiChIP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PLAC-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</a:t>
            </a:r>
            <a:r>
              <a:rPr lang="en-US" sz="3600" b="1" dirty="0" smtClean="0"/>
              <a:t>: “many-vs-many”, or “many-vs-all”</a:t>
            </a:r>
            <a:endParaRPr lang="en-US" sz="3600" b="1" dirty="0"/>
          </a:p>
        </p:txBody>
      </p:sp>
      <p:sp>
        <p:nvSpPr>
          <p:cNvPr id="25" name="Rectangle 24"/>
          <p:cNvSpPr/>
          <p:nvPr/>
        </p:nvSpPr>
        <p:spPr>
          <a:xfrm>
            <a:off x="0" y="813066"/>
            <a:ext cx="12192000" cy="548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1540776"/>
            <a:ext cx="5626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HiChIP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Mumbach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Nat Methods.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PLAC-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seq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Fang, Yu, et al. Under review.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bioRxiv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074294;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doi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http://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dx.doi.org/10.1101/074294)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161474" y="1319704"/>
            <a:ext cx="788430" cy="22888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372969" y="1335157"/>
            <a:ext cx="850029" cy="192017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4168" y="1335746"/>
            <a:ext cx="1349255" cy="2043780"/>
            <a:chOff x="4167130" y="1297138"/>
            <a:chExt cx="2140092" cy="324169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lum bright="-20000" contrast="40000"/>
            </a:blip>
            <a:stretch>
              <a:fillRect/>
            </a:stretch>
          </p:blipFill>
          <p:spPr>
            <a:xfrm>
              <a:off x="4555783" y="1441893"/>
              <a:ext cx="1751439" cy="309694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167130" y="1297138"/>
              <a:ext cx="563566" cy="4331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19530" y="1297138"/>
              <a:ext cx="563566" cy="1928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74000" y="2821547"/>
              <a:ext cx="634244" cy="15098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 rot="4218358">
            <a:off x="1674570" y="2248809"/>
            <a:ext cx="628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0"/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  <a:endParaRPr lang="en-US" sz="5400" b="1" dirty="0">
              <a:ln w="0"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20641" y="2855537"/>
            <a:ext cx="105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ChIA</a:t>
            </a:r>
            <a:r>
              <a:rPr lang="en-US" b="1" dirty="0" smtClean="0"/>
              <a:t>-PET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86722" y="2484319"/>
            <a:ext cx="106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HiChIP</a:t>
            </a:r>
            <a:r>
              <a:rPr lang="en-US" b="1" dirty="0" smtClean="0"/>
              <a:t>,</a:t>
            </a:r>
          </a:p>
          <a:p>
            <a:pPr algn="ctr"/>
            <a:r>
              <a:rPr lang="en-US" b="1" dirty="0" smtClean="0"/>
              <a:t>PLAC-</a:t>
            </a:r>
            <a:r>
              <a:rPr lang="en-US" b="1" dirty="0" err="1" smtClean="0"/>
              <a:t>seq</a:t>
            </a:r>
            <a:endParaRPr lang="en-US" b="1" dirty="0" smtClean="0"/>
          </a:p>
        </p:txBody>
      </p:sp>
      <p:sp>
        <p:nvSpPr>
          <p:cNvPr id="27" name="TextBox 26"/>
          <p:cNvSpPr txBox="1"/>
          <p:nvPr/>
        </p:nvSpPr>
        <p:spPr>
          <a:xfrm rot="14687272">
            <a:off x="4094555" y="1757595"/>
            <a:ext cx="628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0"/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  <a:endParaRPr lang="en-US" sz="5400" b="1" dirty="0">
              <a:ln w="0"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7051" y="877020"/>
            <a:ext cx="442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Proximity Ligation + IP for protein of interest</a:t>
            </a:r>
            <a:endParaRPr lang="en-US" b="1" u="sn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639892" y="3248725"/>
            <a:ext cx="7366676" cy="344811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98524" y="6479911"/>
            <a:ext cx="24526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Mumbach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Nat Methods. 2016</a:t>
            </a:r>
          </a:p>
        </p:txBody>
      </p:sp>
    </p:spTree>
    <p:extLst>
      <p:ext uri="{BB962C8B-B14F-4D97-AF65-F5344CB8AC3E}">
        <p14:creationId xmlns:p14="http://schemas.microsoft.com/office/powerpoint/2010/main" val="255877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7930"/>
          </a:xfrm>
        </p:spPr>
        <p:txBody>
          <a:bodyPr wrap="square" tIns="182880" bIns="182880" anchor="t" anchorCtr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Hi-C data</a:t>
            </a:r>
            <a:r>
              <a:rPr lang="en-US" sz="3600" b="1" dirty="0" smtClean="0"/>
              <a:t>: “all-vs-all”</a:t>
            </a:r>
            <a:endParaRPr lang="en-US" sz="3600" b="1" dirty="0"/>
          </a:p>
        </p:txBody>
      </p:sp>
      <p:sp>
        <p:nvSpPr>
          <p:cNvPr id="25" name="Rectangle 24"/>
          <p:cNvSpPr/>
          <p:nvPr/>
        </p:nvSpPr>
        <p:spPr>
          <a:xfrm>
            <a:off x="0" y="813066"/>
            <a:ext cx="12192000" cy="548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17691" y="1098122"/>
            <a:ext cx="50606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Hi-C</a:t>
            </a:r>
          </a:p>
          <a:p>
            <a:pPr algn="ctr"/>
            <a:r>
              <a:rPr lang="en-US" b="1" u="sng" dirty="0" smtClean="0"/>
              <a:t>Hi</a:t>
            </a:r>
            <a:r>
              <a:rPr lang="en-US" b="1" dirty="0" smtClean="0"/>
              <a:t>gh throughput </a:t>
            </a:r>
            <a:r>
              <a:rPr lang="en-US" b="1" u="sng" dirty="0" smtClean="0"/>
              <a:t>C</a:t>
            </a:r>
            <a:r>
              <a:rPr lang="en-US" b="1" dirty="0" smtClean="0"/>
              <a:t>hromatin </a:t>
            </a:r>
            <a:r>
              <a:rPr lang="en-US" b="1" u="sng" dirty="0" smtClean="0"/>
              <a:t>C</a:t>
            </a:r>
            <a:r>
              <a:rPr lang="en-US" b="1" dirty="0" smtClean="0"/>
              <a:t>onformation </a:t>
            </a:r>
            <a:r>
              <a:rPr lang="en-US" b="1" u="sng" dirty="0" smtClean="0"/>
              <a:t>C</a:t>
            </a:r>
            <a:r>
              <a:rPr lang="en-US" b="1" dirty="0" smtClean="0"/>
              <a:t>apture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669" y="908082"/>
            <a:ext cx="56787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Lieberman-Aiden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 al. Science.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2009, Rao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al. Cell. 2014 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2670" y="1948202"/>
            <a:ext cx="5903494" cy="2280757"/>
            <a:chOff x="102670" y="1948202"/>
            <a:chExt cx="5903494" cy="22807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-20000" contrast="40000"/>
            </a:blip>
            <a:stretch>
              <a:fillRect/>
            </a:stretch>
          </p:blipFill>
          <p:spPr>
            <a:xfrm>
              <a:off x="174125" y="2022657"/>
              <a:ext cx="5620283" cy="220630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78905" y="3965608"/>
              <a:ext cx="327259" cy="1732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640404" y="2022657"/>
              <a:ext cx="327259" cy="1732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4125" y="3074054"/>
              <a:ext cx="191635" cy="11549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4300" y="1948202"/>
              <a:ext cx="403391" cy="429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2670" y="2145306"/>
              <a:ext cx="140734" cy="4099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094" y="975032"/>
            <a:ext cx="2207494" cy="2260305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8491262" y="1471454"/>
            <a:ext cx="3500719" cy="2387051"/>
            <a:chOff x="8491262" y="1471454"/>
            <a:chExt cx="3500719" cy="2387051"/>
          </a:xfrm>
        </p:grpSpPr>
        <p:grpSp>
          <p:nvGrpSpPr>
            <p:cNvPr id="71" name="Group 70"/>
            <p:cNvGrpSpPr/>
            <p:nvPr/>
          </p:nvGrpSpPr>
          <p:grpSpPr>
            <a:xfrm>
              <a:off x="8491262" y="1471454"/>
              <a:ext cx="3500719" cy="2387051"/>
              <a:chOff x="8491262" y="1471454"/>
              <a:chExt cx="3500719" cy="2387051"/>
            </a:xfrm>
          </p:grpSpPr>
          <p:sp>
            <p:nvSpPr>
              <p:cNvPr id="44" name="Right Arrow 43"/>
              <p:cNvSpPr/>
              <p:nvPr/>
            </p:nvSpPr>
            <p:spPr>
              <a:xfrm>
                <a:off x="8591445" y="1957314"/>
                <a:ext cx="422487" cy="295741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491262" y="2295304"/>
                <a:ext cx="622855" cy="435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Rotate </a:t>
                </a:r>
              </a:p>
              <a:p>
                <a:pPr algn="ctr"/>
                <a:r>
                  <a:rPr lang="en-US" sz="1400" b="1" dirty="0" smtClean="0"/>
                  <a:t>45°</a:t>
                </a:r>
                <a:endParaRPr lang="en-US" sz="1400" b="1" dirty="0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9066259" y="1471454"/>
                <a:ext cx="2925722" cy="2387051"/>
                <a:chOff x="5626100" y="1968500"/>
                <a:chExt cx="3517900" cy="2870200"/>
              </a:xfrm>
            </p:grpSpPr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10300" y="1968500"/>
                  <a:ext cx="2362200" cy="2349500"/>
                </a:xfrm>
                <a:prstGeom prst="rect">
                  <a:avLst/>
                </a:prstGeom>
                <a:scene3d>
                  <a:camera prst="orthographicFront">
                    <a:rot lat="0" lon="0" rev="2700000"/>
                  </a:camera>
                  <a:lightRig rig="threePt" dir="t"/>
                </a:scene3d>
              </p:spPr>
            </p:pic>
            <p:sp>
              <p:nvSpPr>
                <p:cNvPr id="48" name="Isosceles Triangle 47"/>
                <p:cNvSpPr/>
                <p:nvPr/>
              </p:nvSpPr>
              <p:spPr>
                <a:xfrm flipV="1">
                  <a:off x="5626100" y="3136900"/>
                  <a:ext cx="3517900" cy="17018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82443" y="2447670"/>
              <a:ext cx="2725041" cy="374387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4813601" y="5470451"/>
            <a:ext cx="6247057" cy="1387549"/>
            <a:chOff x="4813601" y="5470451"/>
            <a:chExt cx="6247057" cy="138754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77075" y="5470451"/>
              <a:ext cx="4283583" cy="1387549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4823071" y="5816268"/>
              <a:ext cx="2746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Topologically Associating Domains (TADs)</a:t>
              </a:r>
              <a:endParaRPr lang="en-US" b="1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823071" y="6334665"/>
              <a:ext cx="19748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Nora et al. Nature. 2012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813601" y="6542535"/>
              <a:ext cx="20404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Dixon 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et al. Nature. 2012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73546" y="3614967"/>
            <a:ext cx="5928737" cy="2072838"/>
            <a:chOff x="2742076" y="4475444"/>
            <a:chExt cx="5928737" cy="207283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3280728" y="5067849"/>
              <a:ext cx="4040329" cy="1086965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/>
            <p:nvPr/>
          </p:nvCxnSpPr>
          <p:spPr>
            <a:xfrm flipV="1">
              <a:off x="3862422" y="5738980"/>
              <a:ext cx="510553" cy="5105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4464134" y="5755189"/>
              <a:ext cx="510553" cy="5105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5418964" y="5735122"/>
              <a:ext cx="510553" cy="5105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628971" y="6222039"/>
              <a:ext cx="329514" cy="326243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none" lIns="27432" tIns="9144" rIns="27432" bIns="9144" rtlCol="0">
              <a:spAutoFit/>
            </a:bodyPr>
            <a:lstStyle/>
            <a:p>
              <a:r>
                <a:rPr lang="en-US" sz="2000" b="1" dirty="0"/>
                <a:t>R</a:t>
              </a:r>
              <a:r>
                <a:rPr lang="en-US" sz="2000" b="1" dirty="0" smtClean="0"/>
                <a:t>1</a:t>
              </a:r>
              <a:endParaRPr lang="en-US" sz="20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73890" y="6222039"/>
              <a:ext cx="329514" cy="326243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none" lIns="27432" tIns="9144" rIns="27432" bIns="9144" rtlCol="0">
              <a:spAutoFit/>
            </a:bodyPr>
            <a:lstStyle/>
            <a:p>
              <a:r>
                <a:rPr lang="en-US" sz="2000" b="1" dirty="0" smtClean="0"/>
                <a:t>R3</a:t>
              </a:r>
              <a:endParaRPr lang="en-US" sz="2000" b="1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3182906" y="6222039"/>
              <a:ext cx="42620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353314" y="5839246"/>
              <a:ext cx="543739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4764270" y="5735122"/>
              <a:ext cx="595645" cy="5956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759706" y="6222039"/>
              <a:ext cx="329514" cy="326243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none" lIns="27432" tIns="9144" rIns="27432" bIns="9144" rtlCol="0">
              <a:spAutoFit/>
            </a:bodyPr>
            <a:lstStyle/>
            <a:p>
              <a:r>
                <a:rPr lang="en-US" sz="2000" b="1" dirty="0" smtClean="0"/>
                <a:t>R2</a:t>
              </a:r>
              <a:endParaRPr lang="en-US" sz="2000" b="1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6118517" y="4475444"/>
              <a:ext cx="2552296" cy="1541206"/>
              <a:chOff x="7364586" y="4270273"/>
              <a:chExt cx="1371348" cy="828088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8">
                <a:lum contrast="20000"/>
              </a:blip>
              <a:stretch>
                <a:fillRect/>
              </a:stretch>
            </p:blipFill>
            <p:spPr>
              <a:xfrm>
                <a:off x="7921202" y="4547532"/>
                <a:ext cx="227997" cy="550829"/>
              </a:xfrm>
              <a:prstGeom prst="rect">
                <a:avLst/>
              </a:prstGeom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7364586" y="4270273"/>
                <a:ext cx="1371348" cy="31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Hi-C</a:t>
                </a:r>
              </a:p>
              <a:p>
                <a:pPr algn="ctr"/>
                <a:r>
                  <a:rPr lang="en-US" sz="1600" b="1" dirty="0" smtClean="0"/>
                  <a:t>Interaction Frequency</a:t>
                </a:r>
                <a:endParaRPr lang="en-US" sz="1600" b="1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8122539" y="4897617"/>
                <a:ext cx="319712" cy="181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Low</a:t>
                </a:r>
                <a:endParaRPr lang="en-US" sz="1600" b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8139398" y="4547532"/>
                <a:ext cx="343828" cy="181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High</a:t>
                </a: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2742076" y="5839246"/>
              <a:ext cx="543739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340736" y="5080422"/>
            <a:ext cx="343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Factors that determine resolution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76717" y="4138863"/>
            <a:ext cx="2324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Restriction enzyme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6-cutter (~5Kb)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4-cutter (~250bp)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20111" y="4143259"/>
            <a:ext cx="34372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Sequencing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~300-500M pairs standard (40Kb)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~1B+ pairs “high-res” 10Kb+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1082844" y="5052393"/>
            <a:ext cx="39586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 rot="13851821">
            <a:off x="8253520" y="1666221"/>
            <a:ext cx="205648" cy="26446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/>
          <p:cNvSpPr/>
          <p:nvPr/>
        </p:nvSpPr>
        <p:spPr>
          <a:xfrm rot="10800000">
            <a:off x="6520775" y="1260211"/>
            <a:ext cx="1901191" cy="1901191"/>
          </a:xfrm>
          <a:prstGeom prst="rtTriangle">
            <a:avLst/>
          </a:prstGeom>
          <a:solidFill>
            <a:srgbClr val="FFFF00">
              <a:alpha val="35000"/>
            </a:srgbClr>
          </a:solidFill>
          <a:ln w="3810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 rot="10800000">
            <a:off x="10749703" y="1408896"/>
            <a:ext cx="205648" cy="26446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5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7930"/>
          </a:xfrm>
        </p:spPr>
        <p:txBody>
          <a:bodyPr wrap="square" tIns="182880" bIns="182880" anchor="t" anchorCtr="0">
            <a:spAutoFit/>
          </a:bodyPr>
          <a:lstStyle/>
          <a:p>
            <a:r>
              <a:rPr lang="en-US" sz="3600" dirty="0" smtClean="0"/>
              <a:t>A bit more about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Topologically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Associating Domains (TADs)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813066"/>
            <a:ext cx="12192000" cy="548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 flipH="1">
            <a:off x="259533" y="994408"/>
            <a:ext cx="1966019" cy="158684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661388" y="2627581"/>
            <a:ext cx="1219885" cy="1203479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933026" y="3445389"/>
            <a:ext cx="375740" cy="19115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59533" y="3973640"/>
            <a:ext cx="2416405" cy="8111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8" name="Rectangle 77"/>
          <p:cNvSpPr/>
          <p:nvPr/>
        </p:nvSpPr>
        <p:spPr>
          <a:xfrm>
            <a:off x="689779" y="4252222"/>
            <a:ext cx="351764" cy="326073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1271330" y="2253058"/>
            <a:ext cx="0" cy="4114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027907" y="3634943"/>
            <a:ext cx="0" cy="3200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259532" y="4867391"/>
            <a:ext cx="2523176" cy="1575425"/>
            <a:chOff x="5121037" y="5018941"/>
            <a:chExt cx="2925682" cy="1826743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5">
              <a:lum contrast="20000"/>
            </a:blip>
            <a:stretch>
              <a:fillRect/>
            </a:stretch>
          </p:blipFill>
          <p:spPr>
            <a:xfrm>
              <a:off x="5121037" y="5018941"/>
              <a:ext cx="2822919" cy="17606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83" name="Straight Arrow Connector 82"/>
            <p:cNvCxnSpPr/>
            <p:nvPr/>
          </p:nvCxnSpPr>
          <p:spPr>
            <a:xfrm>
              <a:off x="5701472" y="5944687"/>
              <a:ext cx="189360" cy="18308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5216503" y="5711439"/>
              <a:ext cx="844231" cy="303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/>
                <a:t>Enhancer</a:t>
              </a: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H="1">
              <a:off x="6838506" y="5977443"/>
              <a:ext cx="180080" cy="224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6929946" y="5743439"/>
              <a:ext cx="864676" cy="303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Promoter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647750" y="6542341"/>
              <a:ext cx="1398969" cy="303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 Gene ON</a:t>
              </a:r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6221" y="6471200"/>
              <a:ext cx="266700" cy="266700"/>
            </a:xfrm>
            <a:prstGeom prst="rect">
              <a:avLst/>
            </a:prstGeom>
          </p:spPr>
        </p:pic>
      </p:grpSp>
      <p:cxnSp>
        <p:nvCxnSpPr>
          <p:cNvPr id="89" name="Straight Arrow Connector 88"/>
          <p:cNvCxnSpPr/>
          <p:nvPr/>
        </p:nvCxnSpPr>
        <p:spPr>
          <a:xfrm>
            <a:off x="760113" y="4566262"/>
            <a:ext cx="0" cy="3657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2675938" y="1161473"/>
            <a:ext cx="4767753" cy="1369498"/>
            <a:chOff x="3122942" y="4429595"/>
            <a:chExt cx="5806999" cy="1668012"/>
          </a:xfrm>
          <a:effectLst/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7">
              <a:lum bright="-20000" contrast="40000"/>
            </a:blip>
            <a:stretch>
              <a:fillRect/>
            </a:stretch>
          </p:blipFill>
          <p:spPr>
            <a:xfrm>
              <a:off x="3122942" y="4429595"/>
              <a:ext cx="5806999" cy="166801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sp>
          <p:nvSpPr>
            <p:cNvPr id="93" name="Rectangle 92"/>
            <p:cNvSpPr/>
            <p:nvPr/>
          </p:nvSpPr>
          <p:spPr>
            <a:xfrm>
              <a:off x="3223174" y="4429595"/>
              <a:ext cx="210130" cy="108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lum bright="-20000" contrast="40000"/>
          </a:blip>
          <a:stretch>
            <a:fillRect/>
          </a:stretch>
        </p:blipFill>
        <p:spPr>
          <a:xfrm>
            <a:off x="7785303" y="3182938"/>
            <a:ext cx="4144975" cy="349816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935338" y="1310778"/>
            <a:ext cx="3994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Genome is organized into ~2000 TADs (1-2Mb)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Highly consistent between cell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CTCF </a:t>
            </a:r>
            <a:r>
              <a:rPr lang="en-US" sz="1400" b="1" dirty="0"/>
              <a:t>&amp; other mechanisms maintain </a:t>
            </a:r>
            <a:r>
              <a:rPr lang="en-US" sz="1400" b="1" dirty="0" smtClean="0"/>
              <a:t>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Highly conserved from mouse to human</a:t>
            </a: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9">
            <a:lum bright="-20000" contrast="40000"/>
          </a:blip>
          <a:stretch>
            <a:fillRect/>
          </a:stretch>
        </p:blipFill>
        <p:spPr>
          <a:xfrm>
            <a:off x="3732374" y="2824514"/>
            <a:ext cx="3433977" cy="37859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283046" y="6591528"/>
            <a:ext cx="17767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Dixon et al. Nature. 2012</a:t>
            </a:r>
          </a:p>
        </p:txBody>
      </p:sp>
    </p:spTree>
    <p:extLst>
      <p:ext uri="{BB962C8B-B14F-4D97-AF65-F5344CB8AC3E}">
        <p14:creationId xmlns:p14="http://schemas.microsoft.com/office/powerpoint/2010/main" val="6501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830</Words>
  <Application>Microsoft Macintosh PowerPoint</Application>
  <PresentationFormat>Custom</PresentationFormat>
  <Paragraphs>173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Genomic Technologies for studying 3D Genome Organization</vt:lpstr>
      <vt:lpstr>3D Genome Organization is Integral to Genome Function</vt:lpstr>
      <vt:lpstr>3D Genome Organization and Human Disease</vt:lpstr>
      <vt:lpstr>Using Proximity Ligation to Assay 3D Genome Organization</vt:lpstr>
      <vt:lpstr>Many variations on the concept of Proximity Ligation</vt:lpstr>
      <vt:lpstr>4C-seq data: “one vs all”</vt:lpstr>
      <vt:lpstr>ChIA-PET, HiChIP, PLAC-seq: “many-vs-many”, or “many-vs-all”</vt:lpstr>
      <vt:lpstr>Hi-C data: “all-vs-all”</vt:lpstr>
      <vt:lpstr>A bit more about Topologically Associating Domains (TADs)</vt:lpstr>
      <vt:lpstr>Topologically Associating Domains (TADs) as regulatory units</vt:lpstr>
      <vt:lpstr>Summary</vt:lpstr>
      <vt:lpstr>Acknowledgements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 Hi-C Update</dc:title>
  <dc:creator>David Gorkin</dc:creator>
  <cp:lastModifiedBy>Dave</cp:lastModifiedBy>
  <cp:revision>114</cp:revision>
  <dcterms:created xsi:type="dcterms:W3CDTF">2016-06-23T03:36:28Z</dcterms:created>
  <dcterms:modified xsi:type="dcterms:W3CDTF">2016-10-18T22:25:14Z</dcterms:modified>
</cp:coreProperties>
</file>