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9" r:id="rId3"/>
    <p:sldId id="281" r:id="rId4"/>
    <p:sldId id="278" r:id="rId5"/>
    <p:sldId id="270" r:id="rId6"/>
    <p:sldId id="280" r:id="rId7"/>
    <p:sldId id="284" r:id="rId8"/>
    <p:sldId id="276" r:id="rId9"/>
    <p:sldId id="282" r:id="rId10"/>
    <p:sldId id="277" r:id="rId11"/>
    <p:sldId id="285" r:id="rId12"/>
    <p:sldId id="272" r:id="rId13"/>
    <p:sldId id="273" r:id="rId14"/>
    <p:sldId id="271" r:id="rId15"/>
    <p:sldId id="283" r:id="rId16"/>
    <p:sldId id="286" r:id="rId17"/>
    <p:sldId id="258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5620"/>
    <p:restoredTop sz="35478" autoAdjust="0"/>
  </p:normalViewPr>
  <p:slideViewPr>
    <p:cSldViewPr snapToGrid="0" snapToObjects="1" showGuides="1">
      <p:cViewPr varScale="1">
        <p:scale>
          <a:sx n="24" d="100"/>
          <a:sy n="24" d="100"/>
        </p:scale>
        <p:origin x="-2736" y="-112"/>
      </p:cViewPr>
      <p:guideLst>
        <p:guide orient="horz" pos="2856"/>
        <p:guide pos="6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A30D-2B9B-1847-BAAF-A6270643679F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2D75D-5D1B-CF44-A08B-683C3F3B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7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126C-E1FC-7847-B210-DB582E4CBCE5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E838F-FA1F-E746-AFB8-54DB1C81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I’d also like to point out that a new tool</a:t>
            </a:r>
            <a:r>
              <a:rPr lang="en-US" baseline="0" dirty="0" smtClean="0"/>
              <a:t> will soon be available as part of the ENCODE Encyclopedia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is the ENCODE element visualizer,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Here showing some shots of a developmental version of this tool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One can input </a:t>
            </a:r>
            <a:r>
              <a:rPr lang="en-US" baseline="0" dirty="0" err="1" smtClean="0"/>
              <a:t>snps</a:t>
            </a:r>
            <a:r>
              <a:rPr lang="en-US" baseline="0" dirty="0" smtClean="0"/>
              <a:t> of interest, or genomic regions, or genes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use the visualizer to sort through a great deal of ENCODE data related to your </a:t>
            </a:r>
            <a:r>
              <a:rPr lang="en-US" baseline="0" dirty="0" err="1" smtClean="0"/>
              <a:t>snp</a:t>
            </a:r>
            <a:r>
              <a:rPr lang="en-US" baseline="0" dirty="0" smtClean="0"/>
              <a:t> or gene of interest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including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4790B-69A1-44AC-B25A-7636D11D038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C3CC-68B7-5043-B2F8-97DAFD42D5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71E4-9197-9942-A780-33174487396C}" type="datetime1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3292-7DDB-6C4B-9B8D-7435A411C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5DF3-5202-BE4F-9706-53496F0A5142}" type="datetime1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3292-7DDB-6C4B-9B8D-7435A411C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5FE4-2361-F34F-9281-DEE82271C8A7}" type="datetime1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3292-7DDB-6C4B-9B8D-7435A411C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1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8E61-BD4B-8A47-A65F-B32A5ECC9D41}" type="datetime1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3292-7DDB-6C4B-9B8D-7435A411C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FDF4-EDFA-B442-8B49-D064E2400297}" type="datetime1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3292-7DDB-6C4B-9B8D-7435A411C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2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C74-B8A7-6E43-B285-6CED20F929E5}" type="datetime1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3292-7DDB-6C4B-9B8D-7435A411C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59E4-B547-9946-A32D-8CA171C619EA}" type="datetime1">
              <a:rPr lang="en-US" smtClean="0"/>
              <a:t>10/19/16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3292-7DDB-6C4B-9B8D-7435A411C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CADA-E816-5449-8CE2-385915C90EF3}" type="datetime1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3292-7DDB-6C4B-9B8D-7435A411C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24EE-6013-4941-9745-80B9E5D6C300}" type="datetime1">
              <a:rPr lang="en-US" smtClean="0"/>
              <a:t>10/19/16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3292-7DDB-6C4B-9B8D-7435A411C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4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4F27-CC99-3A47-91F1-0A19B78DA873}" type="datetime1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3292-7DDB-6C4B-9B8D-7435A411C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9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E5DF-06B3-DE4C-BC80-A14AFA0B9D9D}" type="datetime1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3292-7DDB-6C4B-9B8D-7435A411C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4F9C9-7C38-3F45-8B10-102A086C2538}" type="datetime1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53292-7DDB-6C4B-9B8D-7435A411C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9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hyperlink" Target="http://regulome.stanford.edu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hyperlink" Target="http://regulome.stanford.edu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hyperlink" Target="http://www.broadinstitute.org/mammals/haplore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odeproject.org/tutorials/" TargetMode="External"/><Relationship Id="rId4" Type="http://schemas.openxmlformats.org/officeDocument/2006/relationships/hyperlink" Target="http://www.genome.gov/27553900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://encodeproject.org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987" y="8643"/>
            <a:ext cx="8757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3D Genome Workshop - Overview of ENCODE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6-10-14 at 3.52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3" y="1306481"/>
            <a:ext cx="7956973" cy="3729612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01420" y="5459399"/>
            <a:ext cx="4316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Dan Gilchrist</a:t>
            </a:r>
          </a:p>
          <a:p>
            <a:pPr algn="ctr"/>
            <a:r>
              <a:rPr lang="en-US" dirty="0" smtClean="0"/>
              <a:t>National Human Genome Research Institute</a:t>
            </a:r>
          </a:p>
          <a:p>
            <a:pPr algn="ctr"/>
            <a:r>
              <a:rPr lang="en-US" dirty="0" smtClean="0"/>
              <a:t>October 18, 2016</a:t>
            </a:r>
            <a:endParaRPr lang="en-US" dirty="0"/>
          </a:p>
        </p:txBody>
      </p: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HHS and NIH_NHGR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" y="6257726"/>
            <a:ext cx="2394523" cy="5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7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987" y="8643"/>
            <a:ext cx="77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ENCODE Annotations – the Encyclopedia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6-10-14 at 4.37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6" y="1322843"/>
            <a:ext cx="7883074" cy="4180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 Shot 2016-10-14 at 4.38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3" y="2046551"/>
            <a:ext cx="5062258" cy="4400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1180719" y="4971516"/>
            <a:ext cx="812970" cy="2097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6-10-14 at 4.40.0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83" y="1830930"/>
            <a:ext cx="5713074" cy="4071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creen Shot 2016-10-14 at 4.40.4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08" y="1322843"/>
            <a:ext cx="6637680" cy="3581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2212084" y="4609365"/>
            <a:ext cx="2062730" cy="2097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67009" y="1656792"/>
            <a:ext cx="6550141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ENCODE Project</a:t>
            </a:r>
          </a:p>
          <a:p>
            <a:endParaRPr lang="en-US" sz="2800" dirty="0"/>
          </a:p>
          <a:p>
            <a:r>
              <a:rPr lang="en-US" sz="2800" dirty="0" smtClean="0"/>
              <a:t>3D Data Access Through the ENCODE Portal</a:t>
            </a:r>
          </a:p>
          <a:p>
            <a:endParaRPr lang="en-US" sz="2800" dirty="0"/>
          </a:p>
          <a:p>
            <a:r>
              <a:rPr lang="en-US" sz="2800" dirty="0" smtClean="0"/>
              <a:t>The ENCODE Encyclopedia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Tools for Investigating Genetic Variants</a:t>
            </a:r>
          </a:p>
          <a:p>
            <a:endParaRPr lang="en-US" sz="2800" dirty="0"/>
          </a:p>
        </p:txBody>
      </p: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987" y="8643"/>
            <a:ext cx="8757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3D Genome Workshop - Overview of ENCODE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63376" y="1940486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3376" y="2787257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3376" y="3661431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3376" y="4501979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26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987" y="8643"/>
            <a:ext cx="757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Tools for Variant Annotation – FunSeq2</a:t>
            </a:r>
          </a:p>
        </p:txBody>
      </p:sp>
      <p:pic>
        <p:nvPicPr>
          <p:cNvPr id="3" name="Picture 2" descr="Screen Shot 2016-10-14 at 4.30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18" y="1015757"/>
            <a:ext cx="6841489" cy="4788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3583" y="5970145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</a:t>
            </a:r>
            <a:r>
              <a:rPr lang="en-US" sz="2400" dirty="0" smtClean="0">
                <a:hlinkClick r:id="rId5"/>
              </a:rPr>
              <a:t>/funseq2.gersteinlab.org/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4791" y="6395280"/>
            <a:ext cx="504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Fu, </a:t>
            </a:r>
            <a:r>
              <a:rPr lang="en-US" dirty="0" err="1" smtClean="0"/>
              <a:t>Khurana</a:t>
            </a:r>
            <a:r>
              <a:rPr lang="en-US" dirty="0" smtClean="0"/>
              <a:t>, Gerstein, Genome Biology (15)10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0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987" y="8643"/>
            <a:ext cx="829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Tools for Variant Annotation - </a:t>
            </a:r>
            <a:r>
              <a:rPr lang="en-US" sz="3600" dirty="0" err="1" smtClean="0"/>
              <a:t>RegulomeDB</a:t>
            </a:r>
            <a:endParaRPr lang="en-US" sz="3600" dirty="0" smtClean="0"/>
          </a:p>
        </p:txBody>
      </p:sp>
      <p:pic>
        <p:nvPicPr>
          <p:cNvPr id="2" name="Picture 1" descr="Screen Shot 2016-10-14 at 4.31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48" y="972770"/>
            <a:ext cx="5669829" cy="4874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548387" y="4003451"/>
            <a:ext cx="5083504" cy="1462288"/>
            <a:chOff x="125306" y="5022398"/>
            <a:chExt cx="5083504" cy="1462288"/>
          </a:xfrm>
        </p:grpSpPr>
        <p:pic>
          <p:nvPicPr>
            <p:cNvPr id="16" name="Picture 15" descr="Screen Shot 2016-03-14 at 9.48.03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" y="5022398"/>
              <a:ext cx="5083504" cy="1302276"/>
            </a:xfrm>
            <a:prstGeom prst="rect">
              <a:avLst/>
            </a:prstGeom>
          </p:spPr>
        </p:pic>
        <p:sp>
          <p:nvSpPr>
            <p:cNvPr id="17" name="Left Arrow 16"/>
            <p:cNvSpPr/>
            <p:nvPr/>
          </p:nvSpPr>
          <p:spPr>
            <a:xfrm rot="5400000" flipV="1">
              <a:off x="2552182" y="6104801"/>
              <a:ext cx="521624" cy="23814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57847" y="1746753"/>
            <a:ext cx="5485392" cy="2680159"/>
            <a:chOff x="3456093" y="2236747"/>
            <a:chExt cx="5485392" cy="2680159"/>
          </a:xfrm>
        </p:grpSpPr>
        <p:pic>
          <p:nvPicPr>
            <p:cNvPr id="19" name="Picture 18" descr="Screen Shot 2016-03-14 at 9.48.55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093" y="2236747"/>
              <a:ext cx="5485392" cy="2680159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4567944" y="2236747"/>
              <a:ext cx="521624" cy="1500005"/>
              <a:chOff x="4567944" y="2236747"/>
              <a:chExt cx="521624" cy="1500005"/>
            </a:xfrm>
          </p:grpSpPr>
          <p:sp>
            <p:nvSpPr>
              <p:cNvPr id="21" name="Left Arrow 20"/>
              <p:cNvSpPr/>
              <p:nvPr/>
            </p:nvSpPr>
            <p:spPr>
              <a:xfrm flipV="1">
                <a:off x="4567944" y="2236747"/>
                <a:ext cx="521624" cy="238145"/>
              </a:xfrm>
              <a:prstGeom prst="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Left Arrow 21"/>
              <p:cNvSpPr/>
              <p:nvPr/>
            </p:nvSpPr>
            <p:spPr>
              <a:xfrm flipV="1">
                <a:off x="4567944" y="3498607"/>
                <a:ext cx="521624" cy="238145"/>
              </a:xfrm>
              <a:prstGeom prst="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32670" y="5930565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7"/>
              </a:rPr>
              <a:t>http</a:t>
            </a:r>
            <a:r>
              <a:rPr lang="en-US" sz="2400" dirty="0">
                <a:hlinkClick r:id="rId7"/>
              </a:rPr>
              <a:t>://</a:t>
            </a:r>
            <a:r>
              <a:rPr lang="en-US" sz="2400" dirty="0" smtClean="0">
                <a:hlinkClick r:id="rId7"/>
              </a:rPr>
              <a:t>regulomedb.org/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1841" y="6392230"/>
            <a:ext cx="536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Boyle, Cherry, Snyder, Genome Research 22-1790,2012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987" y="8643"/>
            <a:ext cx="7672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Tools for Variant Annotation - </a:t>
            </a:r>
            <a:r>
              <a:rPr lang="en-US" sz="3600" dirty="0" err="1" smtClean="0"/>
              <a:t>HaploReg</a:t>
            </a:r>
            <a:endParaRPr lang="en-US" sz="3600" dirty="0" smtClean="0"/>
          </a:p>
        </p:txBody>
      </p:sp>
      <p:pic>
        <p:nvPicPr>
          <p:cNvPr id="2" name="Picture 1" descr="Screen Shot 2016-10-14 at 4.28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3" y="1436687"/>
            <a:ext cx="7635519" cy="3946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Screen Shot 2016-03-14 at 8.49.2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" y="4363484"/>
            <a:ext cx="9144000" cy="1534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16" y="6093841"/>
            <a:ext cx="590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6"/>
              </a:rPr>
              <a:t>www.broadinstitute.org/mammals/haploreg</a:t>
            </a:r>
            <a:r>
              <a:rPr lang="en-US" sz="2400" dirty="0" smtClean="0">
                <a:hlinkClick r:id="rId6"/>
              </a:rPr>
              <a:t>/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-16768" y="6514647"/>
            <a:ext cx="532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Ward and </a:t>
            </a:r>
            <a:r>
              <a:rPr lang="en-US" dirty="0" err="1"/>
              <a:t>Kellis</a:t>
            </a:r>
            <a:r>
              <a:rPr lang="en-US" dirty="0"/>
              <a:t>, Nucleic Acids Research 40-D930, 2011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74529" y="3872086"/>
            <a:ext cx="2150554" cy="522152"/>
            <a:chOff x="3974529" y="3872086"/>
            <a:chExt cx="2150554" cy="522152"/>
          </a:xfrm>
        </p:grpSpPr>
        <p:sp>
          <p:nvSpPr>
            <p:cNvPr id="14" name="Left Arrow 13"/>
            <p:cNvSpPr/>
            <p:nvPr/>
          </p:nvSpPr>
          <p:spPr>
            <a:xfrm rot="16200000" flipV="1">
              <a:off x="3856097" y="3991046"/>
              <a:ext cx="521624" cy="28476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Arrow 14"/>
            <p:cNvSpPr/>
            <p:nvPr/>
          </p:nvSpPr>
          <p:spPr>
            <a:xfrm rot="16200000" flipV="1">
              <a:off x="4525074" y="3991046"/>
              <a:ext cx="521624" cy="28476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Arrow 15"/>
            <p:cNvSpPr/>
            <p:nvPr/>
          </p:nvSpPr>
          <p:spPr>
            <a:xfrm rot="16200000" flipV="1">
              <a:off x="5076852" y="3990518"/>
              <a:ext cx="521624" cy="28476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Arrow 16"/>
            <p:cNvSpPr/>
            <p:nvPr/>
          </p:nvSpPr>
          <p:spPr>
            <a:xfrm rot="16200000" flipV="1">
              <a:off x="5721891" y="3991046"/>
              <a:ext cx="521624" cy="28476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43798" y="3872614"/>
            <a:ext cx="767324" cy="521624"/>
            <a:chOff x="8143798" y="3872614"/>
            <a:chExt cx="767324" cy="521624"/>
          </a:xfrm>
        </p:grpSpPr>
        <p:sp>
          <p:nvSpPr>
            <p:cNvPr id="19" name="Left Arrow 18"/>
            <p:cNvSpPr/>
            <p:nvPr/>
          </p:nvSpPr>
          <p:spPr>
            <a:xfrm rot="16200000" flipV="1">
              <a:off x="8507930" y="3991046"/>
              <a:ext cx="521624" cy="28476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6200000" flipV="1">
              <a:off x="8025366" y="3991046"/>
              <a:ext cx="521624" cy="28476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Left Arrow 20"/>
          <p:cNvSpPr/>
          <p:nvPr/>
        </p:nvSpPr>
        <p:spPr>
          <a:xfrm rot="10800000" flipV="1">
            <a:off x="3347546" y="5414757"/>
            <a:ext cx="521624" cy="28476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2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987" y="8643"/>
            <a:ext cx="8660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Coming soon – ENCODE Element Visualizer!!!</a:t>
            </a:r>
          </a:p>
        </p:txBody>
      </p:sp>
      <p:pic>
        <p:nvPicPr>
          <p:cNvPr id="3" name="Picture 2" descr="Screen Shot 2016-10-17 at 9.14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3" y="2187091"/>
            <a:ext cx="6760056" cy="4198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Screen Shot 2016-10-17 at 9.14.5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96" y="1428881"/>
            <a:ext cx="7054528" cy="4264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Screen Shot 2016-10-18 at 1.37.3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39" y="1796843"/>
            <a:ext cx="6652440" cy="2737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7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987" y="8643"/>
            <a:ext cx="733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Coming soon – Next Phase of ENCODE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7009" y="1656792"/>
            <a:ext cx="7294234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Starting in 2017</a:t>
            </a:r>
          </a:p>
          <a:p>
            <a:endParaRPr lang="en-US" sz="2800" dirty="0"/>
          </a:p>
          <a:p>
            <a:r>
              <a:rPr lang="en-US" sz="2800" dirty="0" smtClean="0"/>
              <a:t>Element mapping in normal and disease samples</a:t>
            </a:r>
          </a:p>
          <a:p>
            <a:endParaRPr lang="en-US" sz="2800" dirty="0"/>
          </a:p>
          <a:p>
            <a:r>
              <a:rPr lang="en-US" sz="2800" dirty="0" smtClean="0"/>
              <a:t>Characterizing function of candidate elements</a:t>
            </a:r>
          </a:p>
          <a:p>
            <a:endParaRPr lang="en-US" sz="2800" dirty="0"/>
          </a:p>
          <a:p>
            <a:r>
              <a:rPr lang="en-US" sz="2800" dirty="0" smtClean="0"/>
              <a:t>Likely to include expanded 3D data sets</a:t>
            </a:r>
          </a:p>
          <a:p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63376" y="1940486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3376" y="2787257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3376" y="3661431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3376" y="4501979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13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146" y="2297"/>
            <a:ext cx="434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ENCODE at ASHG2016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4692" y="1478589"/>
            <a:ext cx="76006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Chat with ENCODE Data Coordination Center and NHGRI ENCODE Staff</a:t>
            </a:r>
          </a:p>
          <a:p>
            <a:r>
              <a:rPr lang="en-US" sz="2400" dirty="0" smtClean="0"/>
              <a:t>	NHGRI Booth #517</a:t>
            </a:r>
          </a:p>
          <a:p>
            <a:r>
              <a:rPr lang="en-US" sz="2400" dirty="0" smtClean="0"/>
              <a:t>	2 - 3 PM Thursday 10/20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ENCODE DCC Workshop - Open Science: Quality Assurance and Analysis of </a:t>
            </a:r>
            <a:r>
              <a:rPr lang="en-US" sz="2400" dirty="0" err="1" smtClean="0"/>
              <a:t>ChIP-seq</a:t>
            </a:r>
            <a:r>
              <a:rPr lang="en-US" sz="2400" dirty="0" smtClean="0"/>
              <a:t> Data Using the ENCODE Uniform Processing Pipeline</a:t>
            </a:r>
          </a:p>
          <a:p>
            <a:r>
              <a:rPr lang="en-US" sz="2400" dirty="0" smtClean="0"/>
              <a:t>	Ballroom B</a:t>
            </a:r>
          </a:p>
          <a:p>
            <a:r>
              <a:rPr lang="en-US" sz="2400" dirty="0" smtClean="0"/>
              <a:t>	7:15 AM Friday 10/21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4428" y="1721210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4428" y="3892760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3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0412" y="6336978"/>
            <a:ext cx="1460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Elise Feingold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41636" y="6354577"/>
            <a:ext cx="12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Mike </a:t>
            </a:r>
            <a:r>
              <a:rPr lang="en-US" dirty="0" err="1" smtClean="0"/>
              <a:t>Pazin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2133600" cy="365125"/>
          </a:xfrm>
        </p:spPr>
        <p:txBody>
          <a:bodyPr/>
          <a:lstStyle/>
          <a:p>
            <a:fld id="{F4CDA4CC-9AE7-416A-9817-FB1F3E5D2AA6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 descr="Elise_feingol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r="13721"/>
          <a:stretch/>
        </p:blipFill>
        <p:spPr>
          <a:xfrm>
            <a:off x="2585922" y="5223653"/>
            <a:ext cx="1347707" cy="119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pazin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46" y="5222099"/>
            <a:ext cx="1411505" cy="1181055"/>
          </a:xfrm>
          <a:prstGeom prst="rect">
            <a:avLst/>
          </a:prstGeom>
        </p:spPr>
      </p:pic>
      <p:pic>
        <p:nvPicPr>
          <p:cNvPr id="3" name="Picture 2" descr="ENCODE-group_photo_IMG_3194_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4"/>
          <a:stretch/>
        </p:blipFill>
        <p:spPr>
          <a:xfrm>
            <a:off x="1077913" y="974361"/>
            <a:ext cx="7270750" cy="41489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987" y="8643"/>
            <a:ext cx="553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ENCODE Project Participants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2" descr="ENCODE_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HHS and NIH_NHGR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" y="6257726"/>
            <a:ext cx="2394523" cy="5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67009" y="1656792"/>
            <a:ext cx="6550141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ENCODE Project</a:t>
            </a:r>
          </a:p>
          <a:p>
            <a:endParaRPr lang="en-US" sz="2800" dirty="0"/>
          </a:p>
          <a:p>
            <a:r>
              <a:rPr lang="en-US" sz="2800" dirty="0" smtClean="0"/>
              <a:t>3D Data Access Through the ENCODE Portal</a:t>
            </a:r>
          </a:p>
          <a:p>
            <a:endParaRPr lang="en-US" sz="2800" dirty="0"/>
          </a:p>
          <a:p>
            <a:r>
              <a:rPr lang="en-US" sz="2800" dirty="0" smtClean="0"/>
              <a:t>The ENCODE Encyclopedia</a:t>
            </a:r>
          </a:p>
          <a:p>
            <a:endParaRPr lang="en-US" sz="2800" dirty="0"/>
          </a:p>
          <a:p>
            <a:r>
              <a:rPr lang="en-US" sz="2800" dirty="0" smtClean="0"/>
              <a:t>Tools for Investigating Genetic Variants</a:t>
            </a:r>
          </a:p>
          <a:p>
            <a:endParaRPr lang="en-US" sz="2800" dirty="0"/>
          </a:p>
        </p:txBody>
      </p: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987" y="8643"/>
            <a:ext cx="8757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3D Genome Workshop - Overview of ENCODE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63376" y="1940486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3376" y="2787257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3376" y="3661431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3376" y="4501979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12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67009" y="1656792"/>
            <a:ext cx="68146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ENCODE Tutorials</a:t>
            </a:r>
          </a:p>
          <a:p>
            <a:pPr lvl="1"/>
            <a:endParaRPr lang="en-US" sz="2800" dirty="0" smtClean="0">
              <a:hlinkClick r:id="rId3"/>
            </a:endParaRPr>
          </a:p>
          <a:p>
            <a:pPr lvl="1"/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://www.encodeproject.org/tutorials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 lvl="1"/>
            <a:endParaRPr lang="en-US" sz="2800" dirty="0"/>
          </a:p>
          <a:p>
            <a:pPr lvl="1"/>
            <a:r>
              <a:rPr lang="en-US" sz="2800" dirty="0">
                <a:hlinkClick r:id="rId4"/>
              </a:rPr>
              <a:t>http://www.genome.gov/27553900</a:t>
            </a:r>
            <a:r>
              <a:rPr lang="en-US" sz="2800" dirty="0"/>
              <a:t> 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987" y="8643"/>
            <a:ext cx="351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ENCODE Tutorials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63376" y="1940486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0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987" y="8643"/>
            <a:ext cx="8674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ENCODE: Annotating the non-coding genome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1159" y="1364205"/>
            <a:ext cx="7509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Vast majority of common disease associations and heritability lie outside of coding regions</a:t>
            </a:r>
          </a:p>
          <a:p>
            <a:endParaRPr lang="en-US" sz="2400" dirty="0"/>
          </a:p>
          <a:p>
            <a:r>
              <a:rPr lang="en-US" sz="2400" dirty="0" smtClean="0"/>
              <a:t>Non-coding variants known to cause human diseases and alter human traits (FXS, ALS)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87526" y="1626936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7526" y="2719515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2-12-12 at 9.25.06 AM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7521" r="3204" b="6414"/>
          <a:stretch/>
        </p:blipFill>
        <p:spPr>
          <a:xfrm>
            <a:off x="1676750" y="3465037"/>
            <a:ext cx="5832854" cy="2952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5086" y="6533149"/>
            <a:ext cx="3546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Stamatoyannopoulos</a:t>
            </a:r>
            <a:r>
              <a:rPr lang="en-US" sz="1400" dirty="0"/>
              <a:t>, Science 337:1190, 2012</a:t>
            </a:r>
          </a:p>
        </p:txBody>
      </p:sp>
    </p:spTree>
    <p:extLst>
      <p:ext uri="{BB962C8B-B14F-4D97-AF65-F5344CB8AC3E}">
        <p14:creationId xmlns:p14="http://schemas.microsoft.com/office/powerpoint/2010/main" val="135930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987" y="8643"/>
            <a:ext cx="340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Goals of ENCODE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1159" y="1364205"/>
            <a:ext cx="75098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Identify all candidate functional elements in the human and mouse genomes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Promoters, enhancers, transcribed regions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Make resource freely available to the community for use in studies of:</a:t>
            </a:r>
          </a:p>
          <a:p>
            <a:endParaRPr lang="en-US" sz="2400" dirty="0" smtClean="0"/>
          </a:p>
          <a:p>
            <a:r>
              <a:rPr lang="en-US" sz="2400" dirty="0"/>
              <a:t>	G</a:t>
            </a:r>
            <a:r>
              <a:rPr lang="en-US" sz="2400" dirty="0" smtClean="0"/>
              <a:t>enetic basis of disease</a:t>
            </a:r>
          </a:p>
          <a:p>
            <a:endParaRPr lang="en-US" sz="2400" dirty="0" smtClean="0"/>
          </a:p>
          <a:p>
            <a:r>
              <a:rPr lang="en-US" sz="2400" dirty="0"/>
              <a:t>	G</a:t>
            </a:r>
            <a:r>
              <a:rPr lang="en-US" sz="2400" dirty="0" smtClean="0"/>
              <a:t>ene regulation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 smtClean="0"/>
              <a:t>	Computational tool development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87526" y="1626936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7526" y="3416827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9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987" y="8643"/>
            <a:ext cx="394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ENCODE Data Types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6-10-14 at 3.52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3" y="1306481"/>
            <a:ext cx="7956973" cy="3729612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789489" y="511526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08111" y="5329150"/>
            <a:ext cx="29822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1000s of data sets</a:t>
            </a:r>
          </a:p>
          <a:p>
            <a:endParaRPr lang="en-US" sz="2800" dirty="0"/>
          </a:p>
          <a:p>
            <a:r>
              <a:rPr lang="en-US" sz="2800" dirty="0" smtClean="0"/>
              <a:t>100s of </a:t>
            </a:r>
            <a:r>
              <a:rPr lang="en-US" sz="2800" dirty="0" err="1" smtClean="0"/>
              <a:t>biosamples</a:t>
            </a:r>
            <a:endParaRPr lang="en-US" sz="2800" dirty="0" smtClean="0"/>
          </a:p>
          <a:p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04478" y="5612844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04478" y="6459615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89488" y="3353514"/>
            <a:ext cx="514989" cy="49458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67009" y="1656792"/>
            <a:ext cx="6550141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ENCODE Project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3D Data Access Through the ENCODE Portal</a:t>
            </a:r>
          </a:p>
          <a:p>
            <a:endParaRPr lang="en-US" sz="2800" dirty="0"/>
          </a:p>
          <a:p>
            <a:r>
              <a:rPr lang="en-US" sz="2800" dirty="0" smtClean="0"/>
              <a:t>The ENCODE Encyclopedia</a:t>
            </a:r>
          </a:p>
          <a:p>
            <a:endParaRPr lang="en-US" sz="2800" dirty="0"/>
          </a:p>
          <a:p>
            <a:r>
              <a:rPr lang="en-US" sz="2800" dirty="0" smtClean="0"/>
              <a:t>Tools for Investigating Genetic Variants</a:t>
            </a:r>
          </a:p>
          <a:p>
            <a:endParaRPr lang="en-US" sz="2800" dirty="0"/>
          </a:p>
        </p:txBody>
      </p: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987" y="8643"/>
            <a:ext cx="8757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3D Genome Workshop - Overview of ENCODE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63376" y="1940486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3376" y="2787257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3376" y="3661431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3376" y="4501979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8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987" y="8643"/>
            <a:ext cx="8041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ENCODE Portal – Unrestricted data access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6-10-14 at 4.35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22" y="888248"/>
            <a:ext cx="4054318" cy="5547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3987" y="6401483"/>
            <a:ext cx="3449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hlinkClick r:id="rId5"/>
              </a:rPr>
              <a:t>https://encodeproject.org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537606" y="2547620"/>
            <a:ext cx="401247" cy="34544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10-14 at 5.01.3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6" y="1270643"/>
            <a:ext cx="4792003" cy="4169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4564151" y="4229100"/>
            <a:ext cx="767065" cy="7431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6-10-14 at 5.02.2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45" y="1107100"/>
            <a:ext cx="4912022" cy="4001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5670899" y="2569953"/>
            <a:ext cx="313544" cy="225933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09469" y="409780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Select data sets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52170" y="4894111"/>
            <a:ext cx="896286" cy="2097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90584" y="4644617"/>
            <a:ext cx="2953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to download or visualize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94992" y="5476760"/>
            <a:ext cx="2834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also available through </a:t>
            </a:r>
            <a:r>
              <a:rPr lang="en-US" dirty="0" err="1" smtClean="0">
                <a:solidFill>
                  <a:srgbClr val="FF0000"/>
                </a:solidFill>
              </a:rPr>
              <a:t>programatic</a:t>
            </a:r>
            <a:r>
              <a:rPr lang="en-US" dirty="0" smtClean="0">
                <a:solidFill>
                  <a:srgbClr val="FF0000"/>
                </a:solidFill>
              </a:rPr>
              <a:t> web services</a:t>
            </a:r>
          </a:p>
        </p:txBody>
      </p:sp>
    </p:spTree>
    <p:extLst>
      <p:ext uri="{BB962C8B-B14F-4D97-AF65-F5344CB8AC3E}">
        <p14:creationId xmlns:p14="http://schemas.microsoft.com/office/powerpoint/2010/main" val="229541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/>
      <p:bldP spid="15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48387" y="750377"/>
            <a:ext cx="8052637" cy="144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67009" y="1656792"/>
            <a:ext cx="6550141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ENCODE Project</a:t>
            </a:r>
          </a:p>
          <a:p>
            <a:endParaRPr lang="en-US" sz="2800" dirty="0"/>
          </a:p>
          <a:p>
            <a:r>
              <a:rPr lang="en-US" sz="2800" dirty="0" smtClean="0"/>
              <a:t>3D Data Access Through the ENCODE Portal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The ENCODE Encyclopedia</a:t>
            </a:r>
          </a:p>
          <a:p>
            <a:endParaRPr lang="en-US" sz="2800" dirty="0"/>
          </a:p>
          <a:p>
            <a:r>
              <a:rPr lang="en-US" sz="2800" dirty="0" smtClean="0"/>
              <a:t>Tools for Investigating Genetic Variants</a:t>
            </a:r>
          </a:p>
          <a:p>
            <a:endParaRPr lang="en-US" sz="2800" dirty="0"/>
          </a:p>
        </p:txBody>
      </p:sp>
      <p:pic>
        <p:nvPicPr>
          <p:cNvPr id="7" name="Picture 12" descr="ENCODE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2" y="6200978"/>
            <a:ext cx="1085747" cy="6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987" y="8643"/>
            <a:ext cx="8757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3D Genome Workshop - Overview of ENCODE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63376" y="1940486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3376" y="2787257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3376" y="3661431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3376" y="4501979"/>
            <a:ext cx="2036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7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465</Words>
  <Application>Microsoft Macintosh PowerPoint</Application>
  <PresentationFormat>On-screen Show (4:3)</PresentationFormat>
  <Paragraphs>134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NHGRI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(NIH/NHGRI) [E] Gilchrist</dc:creator>
  <cp:lastModifiedBy>Daniel (NIH/NHGRI) [E] Gilchrist</cp:lastModifiedBy>
  <cp:revision>152</cp:revision>
  <dcterms:created xsi:type="dcterms:W3CDTF">2016-10-14T14:16:29Z</dcterms:created>
  <dcterms:modified xsi:type="dcterms:W3CDTF">2016-10-19T18:28:02Z</dcterms:modified>
</cp:coreProperties>
</file>